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ig Stem" panose="020B0604020202020204" charset="0"/>
      <p:regular r:id="rId19"/>
    </p:embeddedFon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anva Sans Bold" panose="020B0604020202020204" charset="0"/>
      <p:regular r:id="rId25"/>
    </p:embeddedFont>
    <p:embeddedFont>
      <p:font typeface="Magz" panose="02000503000000000000" charset="0"/>
      <p:regular r:id="rId26"/>
    </p:embeddedFont>
    <p:embeddedFont>
      <p:font typeface="Poppins" panose="00000500000000000000" pitchFamily="2" charset="0"/>
      <p:regular r:id="rId27"/>
    </p:embeddedFont>
    <p:embeddedFont>
      <p:font typeface="Poppins Bold" panose="00000800000000000000" charset="0"/>
      <p:regular r:id="rId28"/>
    </p:embeddedFont>
    <p:embeddedFont>
      <p:font typeface="Poppins Semi-Bold" panose="020B0604020202020204" charset="0"/>
      <p:regular r:id="rId29"/>
    </p:embeddedFont>
    <p:embeddedFont>
      <p:font typeface="TAN Headline"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gif"/><Relationship Id="rId4" Type="http://schemas.openxmlformats.org/officeDocument/2006/relationships/image" Target="../media/image3.png"/><Relationship Id="rId9" Type="http://schemas.openxmlformats.org/officeDocument/2006/relationships/hyperlink" Target="https://minor-project.my.canva.site/air-quality-predictio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58.png"/><Relationship Id="rId3" Type="http://schemas.openxmlformats.org/officeDocument/2006/relationships/image" Target="../media/image61.svg"/><Relationship Id="rId21" Type="http://schemas.openxmlformats.org/officeDocument/2006/relationships/image" Target="../media/image78.pn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7.sv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23" Type="http://schemas.openxmlformats.org/officeDocument/2006/relationships/image" Target="../media/image79.png"/><Relationship Id="rId10" Type="http://schemas.openxmlformats.org/officeDocument/2006/relationships/image" Target="../media/image68.png"/><Relationship Id="rId19" Type="http://schemas.openxmlformats.org/officeDocument/2006/relationships/image" Target="../media/image76.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 Id="rId22"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sv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17.xml.rels><?xml version="1.0" encoding="UTF-8" standalone="yes"?>
<Relationships xmlns="http://schemas.openxmlformats.org/package/2006/relationships"><Relationship Id="rId8" Type="http://schemas.openxmlformats.org/officeDocument/2006/relationships/hyperlink" Target="https://minor-project.my.canva.site/air-quality-prediction" TargetMode="External"/><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jpe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34337" y="5205400"/>
            <a:ext cx="677765" cy="782789"/>
          </a:xfrm>
          <a:custGeom>
            <a:avLst/>
            <a:gdLst/>
            <a:ahLst/>
            <a:cxnLst/>
            <a:rect l="l" t="t" r="r" b="b"/>
            <a:pathLst>
              <a:path w="677765" h="782789">
                <a:moveTo>
                  <a:pt x="0" y="0"/>
                </a:moveTo>
                <a:lnTo>
                  <a:pt x="677764" y="0"/>
                </a:lnTo>
                <a:lnTo>
                  <a:pt x="677764" y="782789"/>
                </a:lnTo>
                <a:lnTo>
                  <a:pt x="0" y="7827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5285" y="8646893"/>
            <a:ext cx="670849" cy="670849"/>
          </a:xfrm>
          <a:custGeom>
            <a:avLst/>
            <a:gdLst/>
            <a:ahLst/>
            <a:cxnLst/>
            <a:rect l="l" t="t" r="r" b="b"/>
            <a:pathLst>
              <a:path w="670849" h="670849">
                <a:moveTo>
                  <a:pt x="0" y="0"/>
                </a:moveTo>
                <a:lnTo>
                  <a:pt x="670850" y="0"/>
                </a:lnTo>
                <a:lnTo>
                  <a:pt x="670850" y="670849"/>
                </a:lnTo>
                <a:lnTo>
                  <a:pt x="0" y="6708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85285" y="2034253"/>
            <a:ext cx="8357823" cy="2888497"/>
          </a:xfrm>
          <a:prstGeom prst="rect">
            <a:avLst/>
          </a:prstGeom>
        </p:spPr>
        <p:txBody>
          <a:bodyPr lIns="0" tIns="0" rIns="0" bIns="0" rtlCol="0" anchor="t">
            <a:spAutoFit/>
          </a:bodyPr>
          <a:lstStyle/>
          <a:p>
            <a:pPr>
              <a:lnSpc>
                <a:spcPts val="10934"/>
              </a:lnSpc>
            </a:pPr>
            <a:r>
              <a:rPr lang="en-US" sz="9940">
                <a:solidFill>
                  <a:srgbClr val="FFFFFF"/>
                </a:solidFill>
                <a:latin typeface="Poppins Bold"/>
              </a:rPr>
              <a:t>Air Quality Predictions </a:t>
            </a:r>
          </a:p>
        </p:txBody>
      </p:sp>
      <p:sp>
        <p:nvSpPr>
          <p:cNvPr id="5" name="TextBox 5"/>
          <p:cNvSpPr txBox="1"/>
          <p:nvPr/>
        </p:nvSpPr>
        <p:spPr>
          <a:xfrm>
            <a:off x="499110" y="9334743"/>
            <a:ext cx="8343998" cy="509905"/>
          </a:xfrm>
          <a:prstGeom prst="rect">
            <a:avLst/>
          </a:prstGeom>
        </p:spPr>
        <p:txBody>
          <a:bodyPr lIns="0" tIns="0" rIns="0" bIns="0" rtlCol="0" anchor="t">
            <a:spAutoFit/>
          </a:bodyPr>
          <a:lstStyle/>
          <a:p>
            <a:pPr>
              <a:lnSpc>
                <a:spcPts val="3920"/>
              </a:lnSpc>
              <a:spcBef>
                <a:spcPct val="0"/>
              </a:spcBef>
            </a:pPr>
            <a:r>
              <a:rPr lang="en-US" sz="2800" spc="140">
                <a:solidFill>
                  <a:srgbClr val="FFFFFF"/>
                </a:solidFill>
                <a:latin typeface="Poppins"/>
              </a:rPr>
              <a:t>@Minor Project Presentation - 2023</a:t>
            </a:r>
          </a:p>
        </p:txBody>
      </p:sp>
      <p:grpSp>
        <p:nvGrpSpPr>
          <p:cNvPr id="6" name="Group 6"/>
          <p:cNvGrpSpPr/>
          <p:nvPr/>
        </p:nvGrpSpPr>
        <p:grpSpPr>
          <a:xfrm>
            <a:off x="7746521" y="-170499"/>
            <a:ext cx="18062393" cy="10605599"/>
            <a:chOff x="0" y="0"/>
            <a:chExt cx="2254095" cy="1323525"/>
          </a:xfrm>
        </p:grpSpPr>
        <p:sp>
          <p:nvSpPr>
            <p:cNvPr id="7" name="Freeform 7"/>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03C4D"/>
            </a:solidFill>
          </p:spPr>
        </p:sp>
        <p:sp>
          <p:nvSpPr>
            <p:cNvPr id="8" name="TextBox 8"/>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796336" y="-160291"/>
            <a:ext cx="18062393" cy="10605599"/>
            <a:chOff x="0" y="0"/>
            <a:chExt cx="2254095" cy="1323525"/>
          </a:xfrm>
        </p:grpSpPr>
        <p:sp>
          <p:nvSpPr>
            <p:cNvPr id="10" name="Freeform 10"/>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FFFFFF"/>
            </a:solidFill>
          </p:spPr>
        </p:sp>
        <p:sp>
          <p:nvSpPr>
            <p:cNvPr id="11" name="TextBox 11"/>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6971670" y="8857793"/>
            <a:ext cx="3641647" cy="2138247"/>
            <a:chOff x="0" y="0"/>
            <a:chExt cx="2254095" cy="1323525"/>
          </a:xfrm>
        </p:grpSpPr>
        <p:sp>
          <p:nvSpPr>
            <p:cNvPr id="13" name="Freeform 13"/>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14" name="TextBox 14"/>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5150846" y="9917391"/>
            <a:ext cx="3641647" cy="2138247"/>
            <a:chOff x="0" y="0"/>
            <a:chExt cx="2254095" cy="1323525"/>
          </a:xfrm>
        </p:grpSpPr>
        <p:sp>
          <p:nvSpPr>
            <p:cNvPr id="16" name="Freeform 16"/>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17" name="TextBox 17"/>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10800000">
            <a:off x="7934227" y="-1750207"/>
            <a:ext cx="3641647" cy="2138247"/>
            <a:chOff x="0" y="0"/>
            <a:chExt cx="2254095" cy="1323525"/>
          </a:xfrm>
        </p:grpSpPr>
        <p:sp>
          <p:nvSpPr>
            <p:cNvPr id="19" name="Freeform 19"/>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20" name="TextBox 20"/>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3412469" y="8807438"/>
            <a:ext cx="3641647" cy="2138247"/>
            <a:chOff x="0" y="0"/>
            <a:chExt cx="2254095" cy="1323525"/>
          </a:xfrm>
        </p:grpSpPr>
        <p:sp>
          <p:nvSpPr>
            <p:cNvPr id="22" name="Freeform 22"/>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23" name="TextBox 23"/>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9069132" y="435962"/>
            <a:ext cx="9758400" cy="9538876"/>
            <a:chOff x="0" y="0"/>
            <a:chExt cx="4594359" cy="4491005"/>
          </a:xfrm>
        </p:grpSpPr>
        <p:sp>
          <p:nvSpPr>
            <p:cNvPr id="25" name="Freeform 25"/>
            <p:cNvSpPr/>
            <p:nvPr/>
          </p:nvSpPr>
          <p:spPr>
            <a:xfrm>
              <a:off x="0" y="0"/>
              <a:ext cx="4594397" cy="4490967"/>
            </a:xfrm>
            <a:custGeom>
              <a:avLst/>
              <a:gdLst/>
              <a:ahLst/>
              <a:cxnLst/>
              <a:rect l="l" t="t" r="r" b="b"/>
              <a:pathLst>
                <a:path w="4594397" h="4490967">
                  <a:moveTo>
                    <a:pt x="3894100" y="0"/>
                  </a:moveTo>
                  <a:lnTo>
                    <a:pt x="0" y="2249670"/>
                  </a:lnTo>
                  <a:lnTo>
                    <a:pt x="3894100" y="4490967"/>
                  </a:lnTo>
                  <a:lnTo>
                    <a:pt x="4594397" y="4091025"/>
                  </a:lnTo>
                  <a:lnTo>
                    <a:pt x="4594397" y="399941"/>
                  </a:lnTo>
                  <a:lnTo>
                    <a:pt x="3894100" y="0"/>
                  </a:lnTo>
                  <a:close/>
                </a:path>
              </a:pathLst>
            </a:custGeom>
            <a:blipFill>
              <a:blip r:embed="rId6"/>
              <a:stretch>
                <a:fillRect l="-85095" t="-27454" r="-108543" b="-41521"/>
              </a:stretch>
            </a:blipFill>
          </p:spPr>
        </p:sp>
      </p:grpSp>
      <p:grpSp>
        <p:nvGrpSpPr>
          <p:cNvPr id="26" name="Group 26"/>
          <p:cNvGrpSpPr/>
          <p:nvPr/>
        </p:nvGrpSpPr>
        <p:grpSpPr>
          <a:xfrm rot="-10800000">
            <a:off x="9736000" y="-681083"/>
            <a:ext cx="3641647" cy="2138247"/>
            <a:chOff x="0" y="0"/>
            <a:chExt cx="2254095" cy="1323525"/>
          </a:xfrm>
        </p:grpSpPr>
        <p:sp>
          <p:nvSpPr>
            <p:cNvPr id="27" name="Freeform 27"/>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28" name="TextBox 28"/>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11610695" y="7738315"/>
            <a:ext cx="3641647" cy="2138247"/>
            <a:chOff x="0" y="0"/>
            <a:chExt cx="2254095" cy="1323525"/>
          </a:xfrm>
        </p:grpSpPr>
        <p:sp>
          <p:nvSpPr>
            <p:cNvPr id="30" name="Freeform 30"/>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31" name="TextBox 31"/>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32"/>
          <p:cNvGrpSpPr/>
          <p:nvPr/>
        </p:nvGrpSpPr>
        <p:grpSpPr>
          <a:xfrm rot="-10800000">
            <a:off x="11537774" y="388040"/>
            <a:ext cx="3641647" cy="2138247"/>
            <a:chOff x="0" y="0"/>
            <a:chExt cx="2254095" cy="1323525"/>
          </a:xfrm>
        </p:grpSpPr>
        <p:sp>
          <p:nvSpPr>
            <p:cNvPr id="33" name="Freeform 33"/>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34" name="TextBox 34"/>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5" name="Group 35"/>
          <p:cNvGrpSpPr/>
          <p:nvPr/>
        </p:nvGrpSpPr>
        <p:grpSpPr>
          <a:xfrm>
            <a:off x="9824911" y="8807438"/>
            <a:ext cx="3641647" cy="2138247"/>
            <a:chOff x="0" y="0"/>
            <a:chExt cx="2254095" cy="1323525"/>
          </a:xfrm>
        </p:grpSpPr>
        <p:sp>
          <p:nvSpPr>
            <p:cNvPr id="36" name="Freeform 36"/>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37" name="TextBox 37"/>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38"/>
          <p:cNvGrpSpPr/>
          <p:nvPr/>
        </p:nvGrpSpPr>
        <p:grpSpPr>
          <a:xfrm rot="-10800000">
            <a:off x="13330023" y="-681083"/>
            <a:ext cx="3641647" cy="2138247"/>
            <a:chOff x="0" y="0"/>
            <a:chExt cx="2254095" cy="1323525"/>
          </a:xfrm>
        </p:grpSpPr>
        <p:sp>
          <p:nvSpPr>
            <p:cNvPr id="39" name="Freeform 39"/>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40" name="TextBox 40"/>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41"/>
          <p:cNvGrpSpPr/>
          <p:nvPr/>
        </p:nvGrpSpPr>
        <p:grpSpPr>
          <a:xfrm>
            <a:off x="8032663" y="9876561"/>
            <a:ext cx="3641647" cy="2138247"/>
            <a:chOff x="0" y="0"/>
            <a:chExt cx="2254095" cy="1323525"/>
          </a:xfrm>
        </p:grpSpPr>
        <p:sp>
          <p:nvSpPr>
            <p:cNvPr id="42" name="Freeform 42"/>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43" name="TextBox 43"/>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44" name="Group 44"/>
          <p:cNvGrpSpPr/>
          <p:nvPr/>
        </p:nvGrpSpPr>
        <p:grpSpPr>
          <a:xfrm rot="-10800000">
            <a:off x="15093696" y="-1702582"/>
            <a:ext cx="3641647" cy="2138247"/>
            <a:chOff x="0" y="0"/>
            <a:chExt cx="2254095" cy="1323525"/>
          </a:xfrm>
        </p:grpSpPr>
        <p:sp>
          <p:nvSpPr>
            <p:cNvPr id="45" name="Freeform 45"/>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46" name="TextBox 46"/>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47" name="Group 47"/>
          <p:cNvGrpSpPr/>
          <p:nvPr/>
        </p:nvGrpSpPr>
        <p:grpSpPr>
          <a:xfrm>
            <a:off x="16895470" y="-642983"/>
            <a:ext cx="3641647" cy="2138247"/>
            <a:chOff x="0" y="0"/>
            <a:chExt cx="2254095" cy="1323525"/>
          </a:xfrm>
        </p:grpSpPr>
        <p:sp>
          <p:nvSpPr>
            <p:cNvPr id="48" name="Freeform 48"/>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49" name="TextBox 49"/>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sp>
        <p:nvSpPr>
          <p:cNvPr id="50" name="Freeform 50"/>
          <p:cNvSpPr/>
          <p:nvPr/>
        </p:nvSpPr>
        <p:spPr>
          <a:xfrm rot="8974405">
            <a:off x="7447257" y="3258910"/>
            <a:ext cx="5689653" cy="478258"/>
          </a:xfrm>
          <a:custGeom>
            <a:avLst/>
            <a:gdLst/>
            <a:ahLst/>
            <a:cxnLst/>
            <a:rect l="l" t="t" r="r" b="b"/>
            <a:pathLst>
              <a:path w="5689653" h="478258">
                <a:moveTo>
                  <a:pt x="0" y="0"/>
                </a:moveTo>
                <a:lnTo>
                  <a:pt x="5689653" y="0"/>
                </a:lnTo>
                <a:lnTo>
                  <a:pt x="5689653" y="478258"/>
                </a:lnTo>
                <a:lnTo>
                  <a:pt x="0" y="478258"/>
                </a:lnTo>
                <a:lnTo>
                  <a:pt x="0" y="0"/>
                </a:lnTo>
                <a:close/>
              </a:path>
            </a:pathLst>
          </a:custGeom>
          <a:blipFill>
            <a:blip r:embed="rId7"/>
            <a:stretch>
              <a:fillRect t="-15992"/>
            </a:stretch>
          </a:blipFill>
        </p:spPr>
      </p:sp>
      <p:sp>
        <p:nvSpPr>
          <p:cNvPr id="51" name="Freeform 51"/>
          <p:cNvSpPr/>
          <p:nvPr/>
        </p:nvSpPr>
        <p:spPr>
          <a:xfrm rot="1830985">
            <a:off x="7473892" y="6543739"/>
            <a:ext cx="5689653" cy="478258"/>
          </a:xfrm>
          <a:custGeom>
            <a:avLst/>
            <a:gdLst/>
            <a:ahLst/>
            <a:cxnLst/>
            <a:rect l="l" t="t" r="r" b="b"/>
            <a:pathLst>
              <a:path w="5689653" h="478258">
                <a:moveTo>
                  <a:pt x="0" y="0"/>
                </a:moveTo>
                <a:lnTo>
                  <a:pt x="5689654" y="0"/>
                </a:lnTo>
                <a:lnTo>
                  <a:pt x="5689654" y="478257"/>
                </a:lnTo>
                <a:lnTo>
                  <a:pt x="0" y="478257"/>
                </a:lnTo>
                <a:lnTo>
                  <a:pt x="0" y="0"/>
                </a:lnTo>
                <a:close/>
              </a:path>
            </a:pathLst>
          </a:custGeom>
          <a:blipFill>
            <a:blip r:embed="rId7"/>
            <a:stretch>
              <a:fillRect t="-15992"/>
            </a:stretch>
          </a:blipFill>
        </p:spPr>
      </p:sp>
      <p:sp>
        <p:nvSpPr>
          <p:cNvPr id="52" name="Freeform 52"/>
          <p:cNvSpPr/>
          <p:nvPr/>
        </p:nvSpPr>
        <p:spPr>
          <a:xfrm>
            <a:off x="485285" y="735804"/>
            <a:ext cx="1968013" cy="1012700"/>
          </a:xfrm>
          <a:custGeom>
            <a:avLst/>
            <a:gdLst/>
            <a:ahLst/>
            <a:cxnLst/>
            <a:rect l="l" t="t" r="r" b="b"/>
            <a:pathLst>
              <a:path w="1968013" h="1012700">
                <a:moveTo>
                  <a:pt x="0" y="0"/>
                </a:moveTo>
                <a:lnTo>
                  <a:pt x="1968013" y="0"/>
                </a:lnTo>
                <a:lnTo>
                  <a:pt x="1968013" y="1012699"/>
                </a:lnTo>
                <a:lnTo>
                  <a:pt x="0" y="1012699"/>
                </a:lnTo>
                <a:lnTo>
                  <a:pt x="0" y="0"/>
                </a:lnTo>
                <a:close/>
              </a:path>
            </a:pathLst>
          </a:custGeom>
          <a:blipFill>
            <a:blip r:embed="rId8"/>
            <a:stretch>
              <a:fillRect/>
            </a:stretch>
          </a:blipFill>
        </p:spPr>
      </p:sp>
      <p:sp>
        <p:nvSpPr>
          <p:cNvPr id="53" name="TextBox 53"/>
          <p:cNvSpPr txBox="1"/>
          <p:nvPr/>
        </p:nvSpPr>
        <p:spPr>
          <a:xfrm>
            <a:off x="2693573" y="650079"/>
            <a:ext cx="4784098" cy="10763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a:rPr>
              <a:t>Base : Machine Learning Algorithm </a:t>
            </a:r>
          </a:p>
        </p:txBody>
      </p:sp>
      <p:sp>
        <p:nvSpPr>
          <p:cNvPr id="54" name="TextBox 54"/>
          <p:cNvSpPr txBox="1"/>
          <p:nvPr/>
        </p:nvSpPr>
        <p:spPr>
          <a:xfrm>
            <a:off x="1318821" y="8721713"/>
            <a:ext cx="6713842" cy="511679"/>
          </a:xfrm>
          <a:prstGeom prst="rect">
            <a:avLst/>
          </a:prstGeom>
        </p:spPr>
        <p:txBody>
          <a:bodyPr lIns="0" tIns="0" rIns="0" bIns="0" rtlCol="0" anchor="t">
            <a:spAutoFit/>
          </a:bodyPr>
          <a:lstStyle/>
          <a:p>
            <a:pPr>
              <a:lnSpc>
                <a:spcPts val="4200"/>
              </a:lnSpc>
              <a:spcBef>
                <a:spcPct val="0"/>
              </a:spcBef>
            </a:pPr>
            <a:r>
              <a:rPr lang="en-US" sz="3000" dirty="0">
                <a:solidFill>
                  <a:schemeClr val="bg1"/>
                </a:solidFill>
                <a:latin typeface="Poppins Semi-Bold"/>
                <a:hlinkClick r:id="rId9" tooltip="https://minor-project.my.canva.site/air-quality-prediction">
                  <a:extLst>
                    <a:ext uri="{A12FA001-AC4F-418D-AE19-62706E023703}">
                      <ahyp:hlinkClr xmlns:ahyp="http://schemas.microsoft.com/office/drawing/2018/hyperlinkcolor" val="tx"/>
                    </a:ext>
                  </a:extLst>
                </a:hlinkClick>
              </a:rPr>
              <a:t>www.air-quality-predict.com</a:t>
            </a:r>
          </a:p>
        </p:txBody>
      </p:sp>
      <p:sp>
        <p:nvSpPr>
          <p:cNvPr id="55" name="TextBox 55"/>
          <p:cNvSpPr txBox="1"/>
          <p:nvPr/>
        </p:nvSpPr>
        <p:spPr>
          <a:xfrm>
            <a:off x="1505213" y="5110150"/>
            <a:ext cx="7288844" cy="1096061"/>
          </a:xfrm>
          <a:prstGeom prst="rect">
            <a:avLst/>
          </a:prstGeom>
        </p:spPr>
        <p:txBody>
          <a:bodyPr lIns="0" tIns="0" rIns="0" bIns="0" rtlCol="0" anchor="t">
            <a:spAutoFit/>
          </a:bodyPr>
          <a:lstStyle/>
          <a:p>
            <a:pPr>
              <a:lnSpc>
                <a:spcPts val="4243"/>
              </a:lnSpc>
            </a:pPr>
            <a:r>
              <a:rPr lang="en-US" sz="3030">
                <a:solidFill>
                  <a:srgbClr val="FFFFFF"/>
                </a:solidFill>
                <a:latin typeface="Poppins"/>
              </a:rPr>
              <a:t>Khushi Sihag - 01313702021</a:t>
            </a:r>
          </a:p>
          <a:p>
            <a:pPr>
              <a:lnSpc>
                <a:spcPts val="4243"/>
              </a:lnSpc>
              <a:spcBef>
                <a:spcPct val="0"/>
              </a:spcBef>
            </a:pPr>
            <a:r>
              <a:rPr lang="en-US" sz="3030">
                <a:solidFill>
                  <a:srgbClr val="FFFFFF"/>
                </a:solidFill>
                <a:latin typeface="Poppins"/>
              </a:rPr>
              <a:t>Harmandeep Singh - 030702021</a:t>
            </a:r>
          </a:p>
        </p:txBody>
      </p:sp>
      <p:pic>
        <p:nvPicPr>
          <p:cNvPr id="56" name="Picture 56"/>
          <p:cNvPicPr>
            <a:picLocks noChangeAspect="1"/>
          </p:cNvPicPr>
          <p:nvPr/>
        </p:nvPicPr>
        <p:blipFill>
          <a:blip r:embed="rId10"/>
          <a:srcRect/>
          <a:stretch>
            <a:fillRect/>
          </a:stretch>
        </p:blipFill>
        <p:spPr>
          <a:xfrm rot="1100674">
            <a:off x="11976003" y="2904213"/>
            <a:ext cx="6261240" cy="453939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23818" y="1438275"/>
            <a:ext cx="8134582" cy="8249423"/>
          </a:xfrm>
          <a:custGeom>
            <a:avLst/>
            <a:gdLst/>
            <a:ahLst/>
            <a:cxnLst/>
            <a:rect l="l" t="t" r="r" b="b"/>
            <a:pathLst>
              <a:path w="8134582" h="8249423">
                <a:moveTo>
                  <a:pt x="0" y="0"/>
                </a:moveTo>
                <a:lnTo>
                  <a:pt x="8134582" y="0"/>
                </a:lnTo>
                <a:lnTo>
                  <a:pt x="8134582" y="8249423"/>
                </a:lnTo>
                <a:lnTo>
                  <a:pt x="0" y="8249423"/>
                </a:lnTo>
                <a:lnTo>
                  <a:pt x="0" y="0"/>
                </a:lnTo>
                <a:close/>
              </a:path>
            </a:pathLst>
          </a:custGeom>
          <a:blipFill>
            <a:blip r:embed="rId2"/>
            <a:stretch>
              <a:fillRect/>
            </a:stretch>
          </a:blipFill>
        </p:spPr>
      </p:sp>
      <p:sp>
        <p:nvSpPr>
          <p:cNvPr id="3" name="TextBox 3"/>
          <p:cNvSpPr txBox="1"/>
          <p:nvPr/>
        </p:nvSpPr>
        <p:spPr>
          <a:xfrm>
            <a:off x="12294620" y="619125"/>
            <a:ext cx="10958089" cy="819150"/>
          </a:xfrm>
          <a:prstGeom prst="rect">
            <a:avLst/>
          </a:prstGeom>
        </p:spPr>
        <p:txBody>
          <a:bodyPr lIns="0" tIns="0" rIns="0" bIns="0" rtlCol="0" anchor="t">
            <a:spAutoFit/>
          </a:bodyPr>
          <a:lstStyle/>
          <a:p>
            <a:pPr algn="just">
              <a:lnSpc>
                <a:spcPts val="3240"/>
              </a:lnSpc>
            </a:pPr>
            <a:r>
              <a:rPr lang="en-US" sz="2700">
                <a:solidFill>
                  <a:srgbClr val="FFFFFF"/>
                </a:solidFill>
                <a:latin typeface="TAN Headline"/>
              </a:rPr>
              <a:t>SEABORN : BoxPlot</a:t>
            </a:r>
          </a:p>
          <a:p>
            <a:pPr algn="just">
              <a:lnSpc>
                <a:spcPts val="3240"/>
              </a:lnSpc>
            </a:pPr>
            <a:endParaRPr lang="en-US" sz="2700">
              <a:solidFill>
                <a:srgbClr val="FFFFFF"/>
              </a:solidFill>
              <a:latin typeface="TAN Headline"/>
            </a:endParaRPr>
          </a:p>
        </p:txBody>
      </p:sp>
      <p:sp>
        <p:nvSpPr>
          <p:cNvPr id="4" name="TextBox 4"/>
          <p:cNvSpPr txBox="1"/>
          <p:nvPr/>
        </p:nvSpPr>
        <p:spPr>
          <a:xfrm>
            <a:off x="812221" y="232277"/>
            <a:ext cx="8115300"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Main Libaries Used !</a:t>
            </a:r>
          </a:p>
        </p:txBody>
      </p:sp>
      <p:sp>
        <p:nvSpPr>
          <p:cNvPr id="5" name="TextBox 5"/>
          <p:cNvSpPr txBox="1"/>
          <p:nvPr/>
        </p:nvSpPr>
        <p:spPr>
          <a:xfrm>
            <a:off x="9873711" y="1381125"/>
            <a:ext cx="8414289" cy="1498850"/>
          </a:xfrm>
          <a:prstGeom prst="rect">
            <a:avLst/>
          </a:prstGeom>
        </p:spPr>
        <p:txBody>
          <a:bodyPr lIns="0" tIns="0" rIns="0" bIns="0" rtlCol="0" anchor="t">
            <a:spAutoFit/>
          </a:bodyPr>
          <a:lstStyle/>
          <a:p>
            <a:pPr>
              <a:lnSpc>
                <a:spcPts val="4011"/>
              </a:lnSpc>
            </a:pPr>
            <a:r>
              <a:rPr lang="en-US" sz="2865">
                <a:solidFill>
                  <a:srgbClr val="FFFFFF"/>
                </a:solidFill>
                <a:latin typeface="Canva Sans"/>
              </a:rPr>
              <a:t>Distribution of numerical data and highlights key statistical measures, such as median, quartiles, and potential outliers.</a:t>
            </a:r>
          </a:p>
        </p:txBody>
      </p:sp>
      <p:sp>
        <p:nvSpPr>
          <p:cNvPr id="6" name="TextBox 6"/>
          <p:cNvSpPr txBox="1"/>
          <p:nvPr/>
        </p:nvSpPr>
        <p:spPr>
          <a:xfrm>
            <a:off x="9766038" y="3317827"/>
            <a:ext cx="8007627" cy="6655005"/>
          </a:xfrm>
          <a:prstGeom prst="rect">
            <a:avLst/>
          </a:prstGeom>
        </p:spPr>
        <p:txBody>
          <a:bodyPr lIns="0" tIns="0" rIns="0" bIns="0" rtlCol="0" anchor="t">
            <a:spAutoFit/>
          </a:bodyPr>
          <a:lstStyle/>
          <a:p>
            <a:pPr marL="621394" lvl="1" indent="-310697">
              <a:lnSpc>
                <a:spcPts val="4029"/>
              </a:lnSpc>
              <a:buFont typeface="Arial"/>
              <a:buChar char="•"/>
            </a:pPr>
            <a:r>
              <a:rPr lang="en-US" sz="2878">
                <a:solidFill>
                  <a:srgbClr val="FFFFFF"/>
                </a:solidFill>
                <a:latin typeface="Canva Sans Bold"/>
              </a:rPr>
              <a:t>Distribution Understanding : </a:t>
            </a:r>
            <a:r>
              <a:rPr lang="en-US" sz="2878">
                <a:solidFill>
                  <a:srgbClr val="FFFFFF"/>
                </a:solidFill>
                <a:latin typeface="Canva Sans"/>
              </a:rPr>
              <a:t>Box represents IQR, middle line is median, and whiskers show data range (excluding outliers).</a:t>
            </a:r>
          </a:p>
          <a:p>
            <a:pPr marL="642983" lvl="1" indent="-321492">
              <a:lnSpc>
                <a:spcPts val="4169"/>
              </a:lnSpc>
              <a:buFont typeface="Arial"/>
              <a:buChar char="•"/>
            </a:pPr>
            <a:r>
              <a:rPr lang="en-US" sz="2978">
                <a:solidFill>
                  <a:srgbClr val="FFFFFF"/>
                </a:solidFill>
                <a:latin typeface="Canva Sans Bold"/>
              </a:rPr>
              <a:t>Outlier Detection: </a:t>
            </a:r>
            <a:r>
              <a:rPr lang="en-US" sz="2978">
                <a:solidFill>
                  <a:srgbClr val="FFFFFF"/>
                </a:solidFill>
                <a:latin typeface="Canva Sans"/>
              </a:rPr>
              <a:t>Points outside whiskers could be extreme values or outliers.</a:t>
            </a:r>
          </a:p>
          <a:p>
            <a:pPr marL="642983" lvl="1" indent="-321492">
              <a:lnSpc>
                <a:spcPts val="4169"/>
              </a:lnSpc>
              <a:buFont typeface="Arial"/>
              <a:buChar char="•"/>
            </a:pPr>
            <a:r>
              <a:rPr lang="en-US" sz="2978">
                <a:solidFill>
                  <a:srgbClr val="FFFFFF"/>
                </a:solidFill>
                <a:latin typeface="Canva Sans Bold"/>
              </a:rPr>
              <a:t>Variable Comparison:</a:t>
            </a:r>
            <a:r>
              <a:rPr lang="en-US" sz="2978">
                <a:solidFill>
                  <a:srgbClr val="FFFFFF"/>
                </a:solidFill>
                <a:latin typeface="Canva Sans"/>
              </a:rPr>
              <a:t> Boxplots compare distributions of multiple variables.</a:t>
            </a:r>
          </a:p>
          <a:p>
            <a:pPr marL="642983" lvl="1" indent="-321492">
              <a:lnSpc>
                <a:spcPts val="4169"/>
              </a:lnSpc>
              <a:buFont typeface="Arial"/>
              <a:buChar char="•"/>
            </a:pPr>
            <a:r>
              <a:rPr lang="en-US" sz="2978">
                <a:solidFill>
                  <a:srgbClr val="FFFFFF"/>
                </a:solidFill>
                <a:latin typeface="Canva Sans Bold"/>
              </a:rPr>
              <a:t>Skewness : </a:t>
            </a:r>
            <a:r>
              <a:rPr lang="en-US" sz="2978">
                <a:solidFill>
                  <a:srgbClr val="FFFFFF"/>
                </a:solidFill>
                <a:latin typeface="Canva Sans"/>
              </a:rPr>
              <a:t>Helps see if data is symmetric, skewed, or variable spread.</a:t>
            </a:r>
          </a:p>
          <a:p>
            <a:pPr>
              <a:lnSpc>
                <a:spcPts val="3647"/>
              </a:lnSpc>
            </a:pPr>
            <a:endParaRPr lang="en-US" sz="2978">
              <a:solidFill>
                <a:srgbClr val="FFFFFF"/>
              </a:solidFill>
              <a:latin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359155" y="4641995"/>
            <a:ext cx="7782283" cy="4741097"/>
          </a:xfrm>
          <a:prstGeom prst="rect">
            <a:avLst/>
          </a:prstGeom>
        </p:spPr>
      </p:pic>
      <p:sp>
        <p:nvSpPr>
          <p:cNvPr id="3" name="Freeform 3"/>
          <p:cNvSpPr/>
          <p:nvPr/>
        </p:nvSpPr>
        <p:spPr>
          <a:xfrm>
            <a:off x="15107658" y="3623508"/>
            <a:ext cx="2770514" cy="2098664"/>
          </a:xfrm>
          <a:custGeom>
            <a:avLst/>
            <a:gdLst/>
            <a:ahLst/>
            <a:cxnLst/>
            <a:rect l="l" t="t" r="r" b="b"/>
            <a:pathLst>
              <a:path w="2770514" h="2098664">
                <a:moveTo>
                  <a:pt x="0" y="0"/>
                </a:moveTo>
                <a:lnTo>
                  <a:pt x="2770514" y="0"/>
                </a:lnTo>
                <a:lnTo>
                  <a:pt x="2770514" y="2098664"/>
                </a:lnTo>
                <a:lnTo>
                  <a:pt x="0" y="2098664"/>
                </a:lnTo>
                <a:lnTo>
                  <a:pt x="0" y="0"/>
                </a:lnTo>
                <a:close/>
              </a:path>
            </a:pathLst>
          </a:custGeom>
          <a:blipFill>
            <a:blip r:embed="rId3"/>
            <a:stretch>
              <a:fillRect/>
            </a:stretch>
          </a:blipFill>
        </p:spPr>
      </p:sp>
      <p:sp>
        <p:nvSpPr>
          <p:cNvPr id="4" name="Freeform 4"/>
          <p:cNvSpPr/>
          <p:nvPr/>
        </p:nvSpPr>
        <p:spPr>
          <a:xfrm>
            <a:off x="357496" y="3116538"/>
            <a:ext cx="9280448" cy="6393732"/>
          </a:xfrm>
          <a:custGeom>
            <a:avLst/>
            <a:gdLst/>
            <a:ahLst/>
            <a:cxnLst/>
            <a:rect l="l" t="t" r="r" b="b"/>
            <a:pathLst>
              <a:path w="9280448" h="6393732">
                <a:moveTo>
                  <a:pt x="0" y="0"/>
                </a:moveTo>
                <a:lnTo>
                  <a:pt x="9280448" y="0"/>
                </a:lnTo>
                <a:lnTo>
                  <a:pt x="9280448" y="6393733"/>
                </a:lnTo>
                <a:lnTo>
                  <a:pt x="0" y="6393733"/>
                </a:lnTo>
                <a:lnTo>
                  <a:pt x="0" y="0"/>
                </a:lnTo>
                <a:close/>
              </a:path>
            </a:pathLst>
          </a:custGeom>
          <a:blipFill>
            <a:blip r:embed="rId4"/>
            <a:stretch>
              <a:fillRect r="-23795"/>
            </a:stretch>
          </a:blipFill>
          <a:ln w="38100" cap="rnd">
            <a:solidFill>
              <a:srgbClr val="000000"/>
            </a:solidFill>
            <a:prstDash val="solid"/>
            <a:round/>
          </a:ln>
        </p:spPr>
      </p:sp>
      <p:sp>
        <p:nvSpPr>
          <p:cNvPr id="5" name="TextBox 5"/>
          <p:cNvSpPr txBox="1"/>
          <p:nvPr/>
        </p:nvSpPr>
        <p:spPr>
          <a:xfrm>
            <a:off x="585286" y="212228"/>
            <a:ext cx="7119794"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Algorithm </a:t>
            </a:r>
          </a:p>
        </p:txBody>
      </p:sp>
      <p:sp>
        <p:nvSpPr>
          <p:cNvPr id="6" name="TextBox 6"/>
          <p:cNvSpPr txBox="1"/>
          <p:nvPr/>
        </p:nvSpPr>
        <p:spPr>
          <a:xfrm>
            <a:off x="585286" y="2003064"/>
            <a:ext cx="15798963" cy="822329"/>
          </a:xfrm>
          <a:prstGeom prst="rect">
            <a:avLst/>
          </a:prstGeom>
        </p:spPr>
        <p:txBody>
          <a:bodyPr lIns="0" tIns="0" rIns="0" bIns="0" rtlCol="0" anchor="t">
            <a:spAutoFit/>
          </a:bodyPr>
          <a:lstStyle/>
          <a:p>
            <a:pPr algn="just">
              <a:lnSpc>
                <a:spcPts val="3177"/>
              </a:lnSpc>
            </a:pPr>
            <a:r>
              <a:rPr lang="en-US" sz="2647">
                <a:solidFill>
                  <a:srgbClr val="FFFFFF"/>
                </a:solidFill>
                <a:latin typeface="Poppins"/>
              </a:rPr>
              <a:t>Uses a flowchart-like tree structure or is a model of decisions.</a:t>
            </a:r>
          </a:p>
          <a:p>
            <a:pPr algn="just">
              <a:lnSpc>
                <a:spcPts val="3177"/>
              </a:lnSpc>
            </a:pPr>
            <a:r>
              <a:rPr lang="en-US" sz="2647">
                <a:solidFill>
                  <a:srgbClr val="FFFFFF"/>
                </a:solidFill>
                <a:latin typeface="Poppins"/>
              </a:rPr>
              <a:t>Falls under supervised learning algorithms.</a:t>
            </a:r>
          </a:p>
        </p:txBody>
      </p:sp>
      <p:sp>
        <p:nvSpPr>
          <p:cNvPr id="7" name="TextBox 7"/>
          <p:cNvSpPr txBox="1"/>
          <p:nvPr/>
        </p:nvSpPr>
        <p:spPr>
          <a:xfrm>
            <a:off x="723229" y="1111376"/>
            <a:ext cx="6981851" cy="677330"/>
          </a:xfrm>
          <a:prstGeom prst="rect">
            <a:avLst/>
          </a:prstGeom>
        </p:spPr>
        <p:txBody>
          <a:bodyPr lIns="0" tIns="0" rIns="0" bIns="0" rtlCol="0" anchor="t">
            <a:spAutoFit/>
          </a:bodyPr>
          <a:lstStyle/>
          <a:p>
            <a:pPr>
              <a:lnSpc>
                <a:spcPts val="5191"/>
              </a:lnSpc>
              <a:spcBef>
                <a:spcPct val="0"/>
              </a:spcBef>
            </a:pPr>
            <a:r>
              <a:rPr lang="en-US" sz="3708">
                <a:solidFill>
                  <a:srgbClr val="348888"/>
                </a:solidFill>
                <a:latin typeface="Poppins Semi-Bold"/>
              </a:rPr>
              <a:t>Decision Tree Regression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359155" y="4641995"/>
            <a:ext cx="7782283" cy="4741097"/>
          </a:xfrm>
          <a:prstGeom prst="rect">
            <a:avLst/>
          </a:prstGeom>
        </p:spPr>
      </p:pic>
      <p:sp>
        <p:nvSpPr>
          <p:cNvPr id="3" name="Freeform 3"/>
          <p:cNvSpPr/>
          <p:nvPr/>
        </p:nvSpPr>
        <p:spPr>
          <a:xfrm>
            <a:off x="15084719" y="4127839"/>
            <a:ext cx="2816392" cy="2031323"/>
          </a:xfrm>
          <a:custGeom>
            <a:avLst/>
            <a:gdLst/>
            <a:ahLst/>
            <a:cxnLst/>
            <a:rect l="l" t="t" r="r" b="b"/>
            <a:pathLst>
              <a:path w="2816392" h="2031323">
                <a:moveTo>
                  <a:pt x="0" y="0"/>
                </a:moveTo>
                <a:lnTo>
                  <a:pt x="2816392" y="0"/>
                </a:lnTo>
                <a:lnTo>
                  <a:pt x="2816392" y="2031322"/>
                </a:lnTo>
                <a:lnTo>
                  <a:pt x="0" y="2031322"/>
                </a:lnTo>
                <a:lnTo>
                  <a:pt x="0" y="0"/>
                </a:lnTo>
                <a:close/>
              </a:path>
            </a:pathLst>
          </a:custGeom>
          <a:blipFill>
            <a:blip r:embed="rId3"/>
            <a:stretch>
              <a:fillRect/>
            </a:stretch>
          </a:blipFill>
        </p:spPr>
      </p:sp>
      <p:sp>
        <p:nvSpPr>
          <p:cNvPr id="4" name="Freeform 4"/>
          <p:cNvSpPr/>
          <p:nvPr/>
        </p:nvSpPr>
        <p:spPr>
          <a:xfrm>
            <a:off x="585286" y="3063518"/>
            <a:ext cx="9020277" cy="6453242"/>
          </a:xfrm>
          <a:custGeom>
            <a:avLst/>
            <a:gdLst/>
            <a:ahLst/>
            <a:cxnLst/>
            <a:rect l="l" t="t" r="r" b="b"/>
            <a:pathLst>
              <a:path w="9020277" h="6453242">
                <a:moveTo>
                  <a:pt x="0" y="0"/>
                </a:moveTo>
                <a:lnTo>
                  <a:pt x="9020277" y="0"/>
                </a:lnTo>
                <a:lnTo>
                  <a:pt x="9020277" y="6453242"/>
                </a:lnTo>
                <a:lnTo>
                  <a:pt x="0" y="6453242"/>
                </a:lnTo>
                <a:lnTo>
                  <a:pt x="0" y="0"/>
                </a:lnTo>
                <a:close/>
              </a:path>
            </a:pathLst>
          </a:custGeom>
          <a:blipFill>
            <a:blip r:embed="rId4"/>
            <a:stretch>
              <a:fillRect/>
            </a:stretch>
          </a:blipFill>
        </p:spPr>
      </p:sp>
      <p:sp>
        <p:nvSpPr>
          <p:cNvPr id="5" name="TextBox 5"/>
          <p:cNvSpPr txBox="1"/>
          <p:nvPr/>
        </p:nvSpPr>
        <p:spPr>
          <a:xfrm>
            <a:off x="585286" y="212228"/>
            <a:ext cx="7119794"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Algorithm </a:t>
            </a:r>
          </a:p>
        </p:txBody>
      </p:sp>
      <p:sp>
        <p:nvSpPr>
          <p:cNvPr id="6" name="TextBox 6"/>
          <p:cNvSpPr txBox="1"/>
          <p:nvPr/>
        </p:nvSpPr>
        <p:spPr>
          <a:xfrm>
            <a:off x="6634373" y="1206626"/>
            <a:ext cx="15798963" cy="1219200"/>
          </a:xfrm>
          <a:prstGeom prst="rect">
            <a:avLst/>
          </a:prstGeom>
        </p:spPr>
        <p:txBody>
          <a:bodyPr lIns="0" tIns="0" rIns="0" bIns="0" rtlCol="0" anchor="t">
            <a:spAutoFit/>
          </a:bodyPr>
          <a:lstStyle/>
          <a:p>
            <a:pPr marL="571641" lvl="1" indent="-285820" algn="just">
              <a:lnSpc>
                <a:spcPts val="3177"/>
              </a:lnSpc>
              <a:buFont typeface="Arial"/>
              <a:buChar char="•"/>
            </a:pPr>
            <a:r>
              <a:rPr lang="en-US" sz="2647">
                <a:solidFill>
                  <a:srgbClr val="FFFFFF"/>
                </a:solidFill>
                <a:latin typeface="Poppins"/>
              </a:rPr>
              <a:t>Regression Analysis</a:t>
            </a:r>
          </a:p>
          <a:p>
            <a:pPr marL="571641" lvl="1" indent="-285820" algn="just">
              <a:lnSpc>
                <a:spcPts val="3177"/>
              </a:lnSpc>
              <a:buFont typeface="Arial"/>
              <a:buChar char="•"/>
            </a:pPr>
            <a:r>
              <a:rPr lang="en-US" sz="2647">
                <a:solidFill>
                  <a:srgbClr val="FFFFFF"/>
                </a:solidFill>
                <a:latin typeface="Poppins Semi-Bold"/>
              </a:rPr>
              <a:t>Handling Non-linear Relationships</a:t>
            </a:r>
          </a:p>
          <a:p>
            <a:pPr marL="571641" lvl="1" indent="-285820" algn="just">
              <a:lnSpc>
                <a:spcPts val="3177"/>
              </a:lnSpc>
              <a:buFont typeface="Arial"/>
              <a:buChar char="•"/>
            </a:pPr>
            <a:r>
              <a:rPr lang="en-US" sz="2647">
                <a:solidFill>
                  <a:srgbClr val="FFFFFF"/>
                </a:solidFill>
                <a:latin typeface="Poppins Semi-Bold"/>
              </a:rPr>
              <a:t>Feature Importance:</a:t>
            </a:r>
          </a:p>
        </p:txBody>
      </p:sp>
      <p:sp>
        <p:nvSpPr>
          <p:cNvPr id="7" name="TextBox 7"/>
          <p:cNvSpPr txBox="1"/>
          <p:nvPr/>
        </p:nvSpPr>
        <p:spPr>
          <a:xfrm>
            <a:off x="723229" y="1111376"/>
            <a:ext cx="6981851" cy="677330"/>
          </a:xfrm>
          <a:prstGeom prst="rect">
            <a:avLst/>
          </a:prstGeom>
        </p:spPr>
        <p:txBody>
          <a:bodyPr lIns="0" tIns="0" rIns="0" bIns="0" rtlCol="0" anchor="t">
            <a:spAutoFit/>
          </a:bodyPr>
          <a:lstStyle/>
          <a:p>
            <a:pPr>
              <a:lnSpc>
                <a:spcPts val="5191"/>
              </a:lnSpc>
              <a:spcBef>
                <a:spcPct val="0"/>
              </a:spcBef>
            </a:pPr>
            <a:r>
              <a:rPr lang="en-US" sz="3708">
                <a:solidFill>
                  <a:srgbClr val="348888"/>
                </a:solidFill>
                <a:latin typeface="Poppins Semi-Bold"/>
              </a:rPr>
              <a:t>Linear Regression - 86%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662146" y="319131"/>
            <a:ext cx="4166841" cy="3786617"/>
          </a:xfrm>
          <a:custGeom>
            <a:avLst/>
            <a:gdLst/>
            <a:ahLst/>
            <a:cxnLst/>
            <a:rect l="l" t="t" r="r" b="b"/>
            <a:pathLst>
              <a:path w="4166841" h="3786617">
                <a:moveTo>
                  <a:pt x="0" y="0"/>
                </a:moveTo>
                <a:lnTo>
                  <a:pt x="4166840" y="0"/>
                </a:lnTo>
                <a:lnTo>
                  <a:pt x="4166840" y="3786616"/>
                </a:lnTo>
                <a:lnTo>
                  <a:pt x="0" y="3786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55897" y="538358"/>
            <a:ext cx="481350" cy="481350"/>
          </a:xfrm>
          <a:custGeom>
            <a:avLst/>
            <a:gdLst/>
            <a:ahLst/>
            <a:cxnLst/>
            <a:rect l="l" t="t" r="r" b="b"/>
            <a:pathLst>
              <a:path w="481350" h="481350">
                <a:moveTo>
                  <a:pt x="0" y="0"/>
                </a:moveTo>
                <a:lnTo>
                  <a:pt x="481350" y="0"/>
                </a:lnTo>
                <a:lnTo>
                  <a:pt x="481350" y="481349"/>
                </a:lnTo>
                <a:lnTo>
                  <a:pt x="0" y="481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07674" y="1981877"/>
            <a:ext cx="562394" cy="460460"/>
          </a:xfrm>
          <a:custGeom>
            <a:avLst/>
            <a:gdLst/>
            <a:ahLst/>
            <a:cxnLst/>
            <a:rect l="l" t="t" r="r" b="b"/>
            <a:pathLst>
              <a:path w="562394" h="460460">
                <a:moveTo>
                  <a:pt x="0" y="0"/>
                </a:moveTo>
                <a:lnTo>
                  <a:pt x="562394" y="0"/>
                </a:lnTo>
                <a:lnTo>
                  <a:pt x="562394" y="460460"/>
                </a:lnTo>
                <a:lnTo>
                  <a:pt x="0" y="460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568556" y="3361822"/>
            <a:ext cx="568691" cy="550920"/>
          </a:xfrm>
          <a:custGeom>
            <a:avLst/>
            <a:gdLst/>
            <a:ahLst/>
            <a:cxnLst/>
            <a:rect l="l" t="t" r="r" b="b"/>
            <a:pathLst>
              <a:path w="568691" h="550920">
                <a:moveTo>
                  <a:pt x="0" y="0"/>
                </a:moveTo>
                <a:lnTo>
                  <a:pt x="568691" y="0"/>
                </a:lnTo>
                <a:lnTo>
                  <a:pt x="568691" y="550920"/>
                </a:lnTo>
                <a:lnTo>
                  <a:pt x="0" y="5509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291886" y="519767"/>
            <a:ext cx="518531" cy="518531"/>
          </a:xfrm>
          <a:custGeom>
            <a:avLst/>
            <a:gdLst/>
            <a:ahLst/>
            <a:cxnLst/>
            <a:rect l="l" t="t" r="r" b="b"/>
            <a:pathLst>
              <a:path w="518531" h="518531">
                <a:moveTo>
                  <a:pt x="0" y="0"/>
                </a:moveTo>
                <a:lnTo>
                  <a:pt x="518531" y="0"/>
                </a:lnTo>
                <a:lnTo>
                  <a:pt x="518531" y="518531"/>
                </a:lnTo>
                <a:lnTo>
                  <a:pt x="0" y="518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7097411" y="2013060"/>
            <a:ext cx="559710" cy="398094"/>
          </a:xfrm>
          <a:custGeom>
            <a:avLst/>
            <a:gdLst/>
            <a:ahLst/>
            <a:cxnLst/>
            <a:rect l="l" t="t" r="r" b="b"/>
            <a:pathLst>
              <a:path w="559710" h="398094">
                <a:moveTo>
                  <a:pt x="0" y="0"/>
                </a:moveTo>
                <a:lnTo>
                  <a:pt x="559710" y="0"/>
                </a:lnTo>
                <a:lnTo>
                  <a:pt x="559710" y="398094"/>
                </a:lnTo>
                <a:lnTo>
                  <a:pt x="0" y="3980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6317457" y="3361822"/>
            <a:ext cx="467389" cy="528870"/>
          </a:xfrm>
          <a:custGeom>
            <a:avLst/>
            <a:gdLst/>
            <a:ahLst/>
            <a:cxnLst/>
            <a:rect l="l" t="t" r="r" b="b"/>
            <a:pathLst>
              <a:path w="467389" h="528870">
                <a:moveTo>
                  <a:pt x="0" y="0"/>
                </a:moveTo>
                <a:lnTo>
                  <a:pt x="467389" y="0"/>
                </a:lnTo>
                <a:lnTo>
                  <a:pt x="467389" y="528870"/>
                </a:lnTo>
                <a:lnTo>
                  <a:pt x="0" y="5288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329511" y="1808167"/>
            <a:ext cx="811495" cy="811495"/>
          </a:xfrm>
          <a:custGeom>
            <a:avLst/>
            <a:gdLst/>
            <a:ahLst/>
            <a:cxnLst/>
            <a:rect l="l" t="t" r="r" b="b"/>
            <a:pathLst>
              <a:path w="811495" h="811495">
                <a:moveTo>
                  <a:pt x="0" y="0"/>
                </a:moveTo>
                <a:lnTo>
                  <a:pt x="811495" y="0"/>
                </a:lnTo>
                <a:lnTo>
                  <a:pt x="811495" y="811495"/>
                </a:lnTo>
                <a:lnTo>
                  <a:pt x="0" y="81149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1615020" y="2917755"/>
            <a:ext cx="1524662" cy="1099663"/>
          </a:xfrm>
          <a:custGeom>
            <a:avLst/>
            <a:gdLst/>
            <a:ahLst/>
            <a:cxnLst/>
            <a:rect l="l" t="t" r="r" b="b"/>
            <a:pathLst>
              <a:path w="1524662" h="1099663">
                <a:moveTo>
                  <a:pt x="0" y="0"/>
                </a:moveTo>
                <a:lnTo>
                  <a:pt x="1524663" y="0"/>
                </a:lnTo>
                <a:lnTo>
                  <a:pt x="1524663" y="1099663"/>
                </a:lnTo>
                <a:lnTo>
                  <a:pt x="0" y="1099663"/>
                </a:lnTo>
                <a:lnTo>
                  <a:pt x="0" y="0"/>
                </a:lnTo>
                <a:close/>
              </a:path>
            </a:pathLst>
          </a:custGeom>
          <a:blipFill>
            <a:blip r:embed="rId18"/>
            <a:stretch>
              <a:fillRect/>
            </a:stretch>
          </a:blipFill>
        </p:spPr>
      </p:sp>
      <p:sp>
        <p:nvSpPr>
          <p:cNvPr id="11" name="Freeform 11"/>
          <p:cNvSpPr/>
          <p:nvPr/>
        </p:nvSpPr>
        <p:spPr>
          <a:xfrm>
            <a:off x="13245280" y="3467587"/>
            <a:ext cx="653589" cy="549831"/>
          </a:xfrm>
          <a:custGeom>
            <a:avLst/>
            <a:gdLst/>
            <a:ahLst/>
            <a:cxnLst/>
            <a:rect l="l" t="t" r="r" b="b"/>
            <a:pathLst>
              <a:path w="653589" h="549831">
                <a:moveTo>
                  <a:pt x="0" y="0"/>
                </a:moveTo>
                <a:lnTo>
                  <a:pt x="653589" y="0"/>
                </a:lnTo>
                <a:lnTo>
                  <a:pt x="653589" y="549831"/>
                </a:lnTo>
                <a:lnTo>
                  <a:pt x="0" y="5498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2171836" y="7004467"/>
            <a:ext cx="1643516" cy="1318922"/>
          </a:xfrm>
          <a:custGeom>
            <a:avLst/>
            <a:gdLst/>
            <a:ahLst/>
            <a:cxnLst/>
            <a:rect l="l" t="t" r="r" b="b"/>
            <a:pathLst>
              <a:path w="1643516" h="1318922">
                <a:moveTo>
                  <a:pt x="0" y="0"/>
                </a:moveTo>
                <a:lnTo>
                  <a:pt x="1643516" y="0"/>
                </a:lnTo>
                <a:lnTo>
                  <a:pt x="1643516" y="1318921"/>
                </a:lnTo>
                <a:lnTo>
                  <a:pt x="0" y="1318921"/>
                </a:lnTo>
                <a:lnTo>
                  <a:pt x="0" y="0"/>
                </a:lnTo>
                <a:close/>
              </a:path>
            </a:pathLst>
          </a:custGeom>
          <a:blipFill>
            <a:blip r:embed="rId21"/>
            <a:stretch>
              <a:fillRect/>
            </a:stretch>
          </a:blipFill>
        </p:spPr>
      </p:sp>
      <p:sp>
        <p:nvSpPr>
          <p:cNvPr id="13" name="Freeform 13"/>
          <p:cNvSpPr/>
          <p:nvPr/>
        </p:nvSpPr>
        <p:spPr>
          <a:xfrm>
            <a:off x="13871991" y="7663927"/>
            <a:ext cx="783906" cy="659461"/>
          </a:xfrm>
          <a:custGeom>
            <a:avLst/>
            <a:gdLst/>
            <a:ahLst/>
            <a:cxnLst/>
            <a:rect l="l" t="t" r="r" b="b"/>
            <a:pathLst>
              <a:path w="783906" h="659461">
                <a:moveTo>
                  <a:pt x="0" y="0"/>
                </a:moveTo>
                <a:lnTo>
                  <a:pt x="783906" y="0"/>
                </a:lnTo>
                <a:lnTo>
                  <a:pt x="783906" y="659461"/>
                </a:lnTo>
                <a:lnTo>
                  <a:pt x="0" y="6594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Freeform 14"/>
          <p:cNvSpPr/>
          <p:nvPr/>
        </p:nvSpPr>
        <p:spPr>
          <a:xfrm>
            <a:off x="15699677" y="9499623"/>
            <a:ext cx="708408" cy="595948"/>
          </a:xfrm>
          <a:custGeom>
            <a:avLst/>
            <a:gdLst/>
            <a:ahLst/>
            <a:cxnLst/>
            <a:rect l="l" t="t" r="r" b="b"/>
            <a:pathLst>
              <a:path w="708408" h="595948">
                <a:moveTo>
                  <a:pt x="0" y="0"/>
                </a:moveTo>
                <a:lnTo>
                  <a:pt x="708408" y="0"/>
                </a:lnTo>
                <a:lnTo>
                  <a:pt x="708408" y="595948"/>
                </a:lnTo>
                <a:lnTo>
                  <a:pt x="0" y="5959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a:off x="13936369" y="4762972"/>
            <a:ext cx="1839959" cy="1393769"/>
          </a:xfrm>
          <a:custGeom>
            <a:avLst/>
            <a:gdLst/>
            <a:ahLst/>
            <a:cxnLst/>
            <a:rect l="l" t="t" r="r" b="b"/>
            <a:pathLst>
              <a:path w="1839959" h="1393769">
                <a:moveTo>
                  <a:pt x="0" y="0"/>
                </a:moveTo>
                <a:lnTo>
                  <a:pt x="1839959" y="0"/>
                </a:lnTo>
                <a:lnTo>
                  <a:pt x="1839959" y="1393770"/>
                </a:lnTo>
                <a:lnTo>
                  <a:pt x="0" y="1393770"/>
                </a:lnTo>
                <a:lnTo>
                  <a:pt x="0" y="0"/>
                </a:lnTo>
                <a:close/>
              </a:path>
            </a:pathLst>
          </a:custGeom>
          <a:blipFill>
            <a:blip r:embed="rId22"/>
            <a:stretch>
              <a:fillRect/>
            </a:stretch>
          </a:blipFill>
        </p:spPr>
      </p:sp>
      <p:sp>
        <p:nvSpPr>
          <p:cNvPr id="16" name="Freeform 16"/>
          <p:cNvSpPr/>
          <p:nvPr/>
        </p:nvSpPr>
        <p:spPr>
          <a:xfrm>
            <a:off x="15677110" y="5421455"/>
            <a:ext cx="874041" cy="735287"/>
          </a:xfrm>
          <a:custGeom>
            <a:avLst/>
            <a:gdLst/>
            <a:ahLst/>
            <a:cxnLst/>
            <a:rect l="l" t="t" r="r" b="b"/>
            <a:pathLst>
              <a:path w="874041" h="735287">
                <a:moveTo>
                  <a:pt x="0" y="0"/>
                </a:moveTo>
                <a:lnTo>
                  <a:pt x="874041" y="0"/>
                </a:lnTo>
                <a:lnTo>
                  <a:pt x="874041" y="735287"/>
                </a:lnTo>
                <a:lnTo>
                  <a:pt x="0" y="7352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7" name="Freeform 17"/>
          <p:cNvSpPr/>
          <p:nvPr/>
        </p:nvSpPr>
        <p:spPr>
          <a:xfrm>
            <a:off x="13898869" y="8595180"/>
            <a:ext cx="1778242" cy="1500392"/>
          </a:xfrm>
          <a:custGeom>
            <a:avLst/>
            <a:gdLst/>
            <a:ahLst/>
            <a:cxnLst/>
            <a:rect l="l" t="t" r="r" b="b"/>
            <a:pathLst>
              <a:path w="1778242" h="1500392">
                <a:moveTo>
                  <a:pt x="0" y="0"/>
                </a:moveTo>
                <a:lnTo>
                  <a:pt x="1778241" y="0"/>
                </a:lnTo>
                <a:lnTo>
                  <a:pt x="1778241" y="1500391"/>
                </a:lnTo>
                <a:lnTo>
                  <a:pt x="0" y="1500391"/>
                </a:lnTo>
                <a:lnTo>
                  <a:pt x="0" y="0"/>
                </a:lnTo>
                <a:close/>
              </a:path>
            </a:pathLst>
          </a:custGeom>
          <a:blipFill>
            <a:blip r:embed="rId23"/>
            <a:stretch>
              <a:fillRect/>
            </a:stretch>
          </a:blipFill>
        </p:spPr>
      </p:sp>
      <p:sp>
        <p:nvSpPr>
          <p:cNvPr id="18" name="TextBox 18"/>
          <p:cNvSpPr txBox="1"/>
          <p:nvPr/>
        </p:nvSpPr>
        <p:spPr>
          <a:xfrm>
            <a:off x="1028700" y="1012300"/>
            <a:ext cx="9916691" cy="854075"/>
          </a:xfrm>
          <a:prstGeom prst="rect">
            <a:avLst/>
          </a:prstGeom>
        </p:spPr>
        <p:txBody>
          <a:bodyPr lIns="0" tIns="0" rIns="0" bIns="0" rtlCol="0" anchor="t">
            <a:spAutoFit/>
          </a:bodyPr>
          <a:lstStyle/>
          <a:p>
            <a:pPr>
              <a:lnSpc>
                <a:spcPts val="7000"/>
              </a:lnSpc>
              <a:spcBef>
                <a:spcPct val="0"/>
              </a:spcBef>
            </a:pPr>
            <a:r>
              <a:rPr lang="en-US" sz="5000">
                <a:solidFill>
                  <a:srgbClr val="348888"/>
                </a:solidFill>
                <a:latin typeface="TAN Headline"/>
              </a:rPr>
              <a:t>Best Algorithm to choose</a:t>
            </a:r>
          </a:p>
        </p:txBody>
      </p:sp>
      <p:sp>
        <p:nvSpPr>
          <p:cNvPr id="19" name="TextBox 19"/>
          <p:cNvSpPr txBox="1"/>
          <p:nvPr/>
        </p:nvSpPr>
        <p:spPr>
          <a:xfrm>
            <a:off x="1028700" y="2170286"/>
            <a:ext cx="5852536" cy="482148"/>
          </a:xfrm>
          <a:prstGeom prst="rect">
            <a:avLst/>
          </a:prstGeom>
        </p:spPr>
        <p:txBody>
          <a:bodyPr lIns="0" tIns="0" rIns="0" bIns="0" rtlCol="0" anchor="t">
            <a:spAutoFit/>
          </a:bodyPr>
          <a:lstStyle/>
          <a:p>
            <a:pPr>
              <a:lnSpc>
                <a:spcPts val="3795"/>
              </a:lnSpc>
              <a:spcBef>
                <a:spcPct val="0"/>
              </a:spcBef>
            </a:pPr>
            <a:r>
              <a:rPr lang="en-US" sz="2711">
                <a:solidFill>
                  <a:srgbClr val="348888"/>
                </a:solidFill>
                <a:latin typeface="Poppins Bold"/>
              </a:rPr>
              <a:t>Linear Regression - 86%</a:t>
            </a:r>
          </a:p>
        </p:txBody>
      </p:sp>
      <p:sp>
        <p:nvSpPr>
          <p:cNvPr id="20" name="TextBox 20"/>
          <p:cNvSpPr txBox="1"/>
          <p:nvPr/>
        </p:nvSpPr>
        <p:spPr>
          <a:xfrm>
            <a:off x="999923" y="4059341"/>
            <a:ext cx="5852536" cy="482148"/>
          </a:xfrm>
          <a:prstGeom prst="rect">
            <a:avLst/>
          </a:prstGeom>
        </p:spPr>
        <p:txBody>
          <a:bodyPr lIns="0" tIns="0" rIns="0" bIns="0" rtlCol="0" anchor="t">
            <a:spAutoFit/>
          </a:bodyPr>
          <a:lstStyle/>
          <a:p>
            <a:pPr>
              <a:lnSpc>
                <a:spcPts val="3795"/>
              </a:lnSpc>
              <a:spcBef>
                <a:spcPct val="0"/>
              </a:spcBef>
            </a:pPr>
            <a:r>
              <a:rPr lang="en-US" sz="2711">
                <a:solidFill>
                  <a:srgbClr val="348888"/>
                </a:solidFill>
                <a:latin typeface="Poppins Bold"/>
              </a:rPr>
              <a:t>Decision Tree  - 97%</a:t>
            </a:r>
          </a:p>
        </p:txBody>
      </p:sp>
      <p:sp>
        <p:nvSpPr>
          <p:cNvPr id="21" name="TextBox 21"/>
          <p:cNvSpPr txBox="1"/>
          <p:nvPr/>
        </p:nvSpPr>
        <p:spPr>
          <a:xfrm>
            <a:off x="999923" y="6358228"/>
            <a:ext cx="8863072" cy="482148"/>
          </a:xfrm>
          <a:prstGeom prst="rect">
            <a:avLst/>
          </a:prstGeom>
        </p:spPr>
        <p:txBody>
          <a:bodyPr lIns="0" tIns="0" rIns="0" bIns="0" rtlCol="0" anchor="t">
            <a:spAutoFit/>
          </a:bodyPr>
          <a:lstStyle/>
          <a:p>
            <a:pPr>
              <a:lnSpc>
                <a:spcPts val="3795"/>
              </a:lnSpc>
              <a:spcBef>
                <a:spcPct val="0"/>
              </a:spcBef>
            </a:pPr>
            <a:r>
              <a:rPr lang="en-US" sz="2711">
                <a:solidFill>
                  <a:srgbClr val="348888"/>
                </a:solidFill>
                <a:latin typeface="Poppins Bold"/>
              </a:rPr>
              <a:t>SVM (Support Vector Machine) -  34%</a:t>
            </a:r>
          </a:p>
        </p:txBody>
      </p:sp>
      <p:sp>
        <p:nvSpPr>
          <p:cNvPr id="22" name="TextBox 22"/>
          <p:cNvSpPr txBox="1"/>
          <p:nvPr/>
        </p:nvSpPr>
        <p:spPr>
          <a:xfrm>
            <a:off x="1028700" y="2736829"/>
            <a:ext cx="10470763" cy="1090684"/>
          </a:xfrm>
          <a:prstGeom prst="rect">
            <a:avLst/>
          </a:prstGeom>
        </p:spPr>
        <p:txBody>
          <a:bodyPr lIns="0" tIns="0" rIns="0" bIns="0" rtlCol="0" anchor="t">
            <a:spAutoFit/>
          </a:bodyPr>
          <a:lstStyle/>
          <a:p>
            <a:pPr algn="just">
              <a:lnSpc>
                <a:spcPts val="2147"/>
              </a:lnSpc>
            </a:pPr>
            <a:r>
              <a:rPr lang="en-US" sz="1789">
                <a:solidFill>
                  <a:srgbClr val="FFFFFF"/>
                </a:solidFill>
                <a:latin typeface="Poppins"/>
              </a:rPr>
              <a:t>Data issues like inaccuracies, incomplete records, or errors in meteorological data can heavily affect model performance. Outliers, missing values, and skewed distributions also distort the learned relationships. Choosing relevant features is crucial as it directly impacts the model's ability to understand air quality dynamics.</a:t>
            </a:r>
          </a:p>
        </p:txBody>
      </p:sp>
      <p:sp>
        <p:nvSpPr>
          <p:cNvPr id="23" name="TextBox 23"/>
          <p:cNvSpPr txBox="1"/>
          <p:nvPr/>
        </p:nvSpPr>
        <p:spPr>
          <a:xfrm>
            <a:off x="999923" y="4771036"/>
            <a:ext cx="12619991" cy="1358593"/>
          </a:xfrm>
          <a:prstGeom prst="rect">
            <a:avLst/>
          </a:prstGeom>
        </p:spPr>
        <p:txBody>
          <a:bodyPr lIns="0" tIns="0" rIns="0" bIns="0" rtlCol="0" anchor="t">
            <a:spAutoFit/>
          </a:bodyPr>
          <a:lstStyle/>
          <a:p>
            <a:pPr algn="just">
              <a:lnSpc>
                <a:spcPts val="2147"/>
              </a:lnSpc>
            </a:pPr>
            <a:r>
              <a:rPr lang="en-US" sz="1789">
                <a:solidFill>
                  <a:srgbClr val="FFFFFF"/>
                </a:solidFill>
                <a:latin typeface="Poppins"/>
              </a:rPr>
              <a:t>The decision tree's predictability hinges on key parameters like max tree depth, min samples per leaf, and splitting criteria, shaping its complexity and structure. Proper tuning prevents overfitting or underfitting, finding a balance in depth to capture patterns without overcomplicating. Yet, tree-based binary splits at feature thresholds can cause instability or high variance if the tree goes too deep or captures noise, affecting its generalization to new data.</a:t>
            </a:r>
          </a:p>
        </p:txBody>
      </p:sp>
      <p:sp>
        <p:nvSpPr>
          <p:cNvPr id="24" name="TextBox 24"/>
          <p:cNvSpPr txBox="1"/>
          <p:nvPr/>
        </p:nvSpPr>
        <p:spPr>
          <a:xfrm>
            <a:off x="1028700" y="7030876"/>
            <a:ext cx="14455635" cy="1358593"/>
          </a:xfrm>
          <a:prstGeom prst="rect">
            <a:avLst/>
          </a:prstGeom>
        </p:spPr>
        <p:txBody>
          <a:bodyPr lIns="0" tIns="0" rIns="0" bIns="0" rtlCol="0" anchor="t">
            <a:spAutoFit/>
          </a:bodyPr>
          <a:lstStyle/>
          <a:p>
            <a:pPr marL="386445" lvl="1" indent="-193222" algn="just">
              <a:lnSpc>
                <a:spcPts val="2147"/>
              </a:lnSpc>
              <a:buFont typeface="Arial"/>
              <a:buChar char="•"/>
            </a:pPr>
            <a:r>
              <a:rPr lang="en-US" sz="1789">
                <a:solidFill>
                  <a:srgbClr val="FFFFFF"/>
                </a:solidFill>
                <a:latin typeface="Poppins"/>
              </a:rPr>
              <a:t>Regression Technique: SVR is used for regression tasks, predicting continuous outcomes.</a:t>
            </a:r>
          </a:p>
          <a:p>
            <a:pPr marL="386445" lvl="1" indent="-193222" algn="just">
              <a:lnSpc>
                <a:spcPts val="2147"/>
              </a:lnSpc>
              <a:buFont typeface="Arial"/>
              <a:buChar char="•"/>
            </a:pPr>
            <a:r>
              <a:rPr lang="en-US" sz="1789">
                <a:solidFill>
                  <a:srgbClr val="FFFFFF"/>
                </a:solidFill>
                <a:latin typeface="Poppins"/>
              </a:rPr>
              <a:t>Complex Relationships: Effective for nonlinear relationships between features and targets.</a:t>
            </a:r>
          </a:p>
          <a:p>
            <a:pPr marL="386445" lvl="1" indent="-193222" algn="just">
              <a:lnSpc>
                <a:spcPts val="2147"/>
              </a:lnSpc>
              <a:buFont typeface="Arial"/>
              <a:buChar char="•"/>
            </a:pPr>
            <a:r>
              <a:rPr lang="en-US" sz="1789">
                <a:solidFill>
                  <a:srgbClr val="FFFFFF"/>
                </a:solidFill>
                <a:latin typeface="Poppins"/>
              </a:rPr>
              <a:t>Kernel Trick: Utilizes a kernel function to map data into higher dimensions for better separation.</a:t>
            </a:r>
          </a:p>
          <a:p>
            <a:pPr marL="386445" lvl="1" indent="-193222" algn="just">
              <a:lnSpc>
                <a:spcPts val="2147"/>
              </a:lnSpc>
              <a:buFont typeface="Arial"/>
              <a:buChar char="•"/>
            </a:pPr>
            <a:r>
              <a:rPr lang="en-US" sz="1789">
                <a:solidFill>
                  <a:srgbClr val="FFFFFF"/>
                </a:solidFill>
                <a:latin typeface="Poppins"/>
              </a:rPr>
              <a:t>Robust to Outliers: SVR is less sensitive to outliers due to the use of a margin of tolerance.</a:t>
            </a:r>
          </a:p>
          <a:p>
            <a:pPr algn="just">
              <a:lnSpc>
                <a:spcPts val="2147"/>
              </a:lnSpc>
            </a:pPr>
            <a:endParaRPr lang="en-US" sz="1789">
              <a:solidFill>
                <a:srgbClr val="FFFFFF"/>
              </a:solidFill>
              <a:latin typeface="Poppins"/>
            </a:endParaRPr>
          </a:p>
        </p:txBody>
      </p:sp>
      <p:sp>
        <p:nvSpPr>
          <p:cNvPr id="25" name="TextBox 25"/>
          <p:cNvSpPr txBox="1"/>
          <p:nvPr/>
        </p:nvSpPr>
        <p:spPr>
          <a:xfrm>
            <a:off x="1028700" y="301626"/>
            <a:ext cx="7119794" cy="727074"/>
          </a:xfrm>
          <a:prstGeom prst="rect">
            <a:avLst/>
          </a:prstGeom>
        </p:spPr>
        <p:txBody>
          <a:bodyPr lIns="0" tIns="0" rIns="0" bIns="0" rtlCol="0" anchor="t">
            <a:spAutoFit/>
          </a:bodyPr>
          <a:lstStyle/>
          <a:p>
            <a:pPr>
              <a:lnSpc>
                <a:spcPts val="5600"/>
              </a:lnSpc>
              <a:spcBef>
                <a:spcPct val="0"/>
              </a:spcBef>
            </a:pPr>
            <a:r>
              <a:rPr lang="en-US" sz="4000">
                <a:solidFill>
                  <a:srgbClr val="348888"/>
                </a:solidFill>
                <a:latin typeface="Poppins Bold"/>
              </a:rPr>
              <a:t>Comparison Data </a:t>
            </a:r>
          </a:p>
        </p:txBody>
      </p:sp>
      <p:sp>
        <p:nvSpPr>
          <p:cNvPr id="26" name="TextBox 26"/>
          <p:cNvSpPr txBox="1"/>
          <p:nvPr/>
        </p:nvSpPr>
        <p:spPr>
          <a:xfrm>
            <a:off x="999923" y="8293010"/>
            <a:ext cx="7440052" cy="482148"/>
          </a:xfrm>
          <a:prstGeom prst="rect">
            <a:avLst/>
          </a:prstGeom>
        </p:spPr>
        <p:txBody>
          <a:bodyPr lIns="0" tIns="0" rIns="0" bIns="0" rtlCol="0" anchor="t">
            <a:spAutoFit/>
          </a:bodyPr>
          <a:lstStyle/>
          <a:p>
            <a:pPr>
              <a:lnSpc>
                <a:spcPts val="3795"/>
              </a:lnSpc>
              <a:spcBef>
                <a:spcPct val="0"/>
              </a:spcBef>
            </a:pPr>
            <a:r>
              <a:rPr lang="en-US" sz="2711">
                <a:solidFill>
                  <a:srgbClr val="348888"/>
                </a:solidFill>
                <a:latin typeface="Poppins Bold"/>
              </a:rPr>
              <a:t>KNN (K-Nearest Neighbors) - 98%</a:t>
            </a:r>
          </a:p>
        </p:txBody>
      </p:sp>
      <p:sp>
        <p:nvSpPr>
          <p:cNvPr id="27" name="TextBox 27"/>
          <p:cNvSpPr txBox="1"/>
          <p:nvPr/>
        </p:nvSpPr>
        <p:spPr>
          <a:xfrm>
            <a:off x="885476" y="8871679"/>
            <a:ext cx="14444034" cy="1358593"/>
          </a:xfrm>
          <a:prstGeom prst="rect">
            <a:avLst/>
          </a:prstGeom>
        </p:spPr>
        <p:txBody>
          <a:bodyPr lIns="0" tIns="0" rIns="0" bIns="0" rtlCol="0" anchor="t">
            <a:spAutoFit/>
          </a:bodyPr>
          <a:lstStyle/>
          <a:p>
            <a:pPr marL="386445" lvl="1" indent="-193222" algn="just">
              <a:lnSpc>
                <a:spcPts val="2147"/>
              </a:lnSpc>
              <a:buFont typeface="Arial"/>
              <a:buChar char="•"/>
            </a:pPr>
            <a:r>
              <a:rPr lang="en-US" sz="1789">
                <a:solidFill>
                  <a:srgbClr val="FFFFFF"/>
                </a:solidFill>
                <a:latin typeface="Poppins"/>
              </a:rPr>
              <a:t>Prediction by Similarity: KNN predicts by comparing with the 'K' most similar data points.</a:t>
            </a:r>
          </a:p>
          <a:p>
            <a:pPr marL="386445" lvl="1" indent="-193222" algn="just">
              <a:lnSpc>
                <a:spcPts val="2147"/>
              </a:lnSpc>
              <a:buFont typeface="Arial"/>
              <a:buChar char="•"/>
            </a:pPr>
            <a:r>
              <a:rPr lang="en-US" sz="1789">
                <a:solidFill>
                  <a:srgbClr val="FFFFFF"/>
                </a:solidFill>
                <a:latin typeface="Poppins"/>
              </a:rPr>
              <a:t>No Assumptions: Doesn't make assumptions about data distribution, works well with complex data.</a:t>
            </a:r>
          </a:p>
          <a:p>
            <a:pPr marL="386445" lvl="1" indent="-193222" algn="just">
              <a:lnSpc>
                <a:spcPts val="2147"/>
              </a:lnSpc>
              <a:buFont typeface="Arial"/>
              <a:buChar char="•"/>
            </a:pPr>
            <a:r>
              <a:rPr lang="en-US" sz="1789">
                <a:solidFill>
                  <a:srgbClr val="FFFFFF"/>
                </a:solidFill>
                <a:latin typeface="Poppins"/>
              </a:rPr>
              <a:t>Classification &amp; Regression: Can be used for both classification and regression tasks.</a:t>
            </a:r>
          </a:p>
          <a:p>
            <a:pPr marL="386445" lvl="1" indent="-193222" algn="just">
              <a:lnSpc>
                <a:spcPts val="2147"/>
              </a:lnSpc>
              <a:buFont typeface="Arial"/>
              <a:buChar char="•"/>
            </a:pPr>
            <a:r>
              <a:rPr lang="en-US" sz="1789">
                <a:solidFill>
                  <a:srgbClr val="FFFFFF"/>
                </a:solidFill>
                <a:latin typeface="Poppins"/>
              </a:rPr>
              <a:t>Impact of 'K': The choice of 'K' (number of neighbors) affects the model's flexibility and bias-variance tradeoff.</a:t>
            </a:r>
          </a:p>
          <a:p>
            <a:pPr algn="just">
              <a:lnSpc>
                <a:spcPts val="2147"/>
              </a:lnSpc>
            </a:pPr>
            <a:endParaRPr lang="en-US" sz="1789">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76390" y="2203104"/>
            <a:ext cx="13032846" cy="7399946"/>
          </a:xfrm>
          <a:custGeom>
            <a:avLst/>
            <a:gdLst/>
            <a:ahLst/>
            <a:cxnLst/>
            <a:rect l="l" t="t" r="r" b="b"/>
            <a:pathLst>
              <a:path w="13032846" h="7399946">
                <a:moveTo>
                  <a:pt x="0" y="0"/>
                </a:moveTo>
                <a:lnTo>
                  <a:pt x="13032846" y="0"/>
                </a:lnTo>
                <a:lnTo>
                  <a:pt x="13032846" y="7399946"/>
                </a:lnTo>
                <a:lnTo>
                  <a:pt x="0" y="7399946"/>
                </a:lnTo>
                <a:lnTo>
                  <a:pt x="0" y="0"/>
                </a:lnTo>
                <a:close/>
              </a:path>
            </a:pathLst>
          </a:custGeom>
          <a:blipFill>
            <a:blip r:embed="rId2"/>
            <a:stretch>
              <a:fillRect l="-32109" t="-48473" r="-26576"/>
            </a:stretch>
          </a:blipFill>
        </p:spPr>
      </p:sp>
      <p:sp>
        <p:nvSpPr>
          <p:cNvPr id="3" name="TextBox 3"/>
          <p:cNvSpPr txBox="1"/>
          <p:nvPr/>
        </p:nvSpPr>
        <p:spPr>
          <a:xfrm>
            <a:off x="2876390" y="567334"/>
            <a:ext cx="10434340" cy="1635770"/>
          </a:xfrm>
          <a:prstGeom prst="rect">
            <a:avLst/>
          </a:prstGeom>
        </p:spPr>
        <p:txBody>
          <a:bodyPr lIns="0" tIns="0" rIns="0" bIns="0" rtlCol="0" anchor="t">
            <a:spAutoFit/>
          </a:bodyPr>
          <a:lstStyle/>
          <a:p>
            <a:pPr marL="0" lvl="0" indent="0" algn="ctr">
              <a:lnSpc>
                <a:spcPts val="12739"/>
              </a:lnSpc>
              <a:spcBef>
                <a:spcPct val="0"/>
              </a:spcBef>
            </a:pPr>
            <a:r>
              <a:rPr lang="en-US" sz="9099">
                <a:solidFill>
                  <a:srgbClr val="FFFFFF"/>
                </a:solidFill>
                <a:latin typeface="Magz"/>
              </a:rPr>
              <a:t>CREATING PIE CHART</a:t>
            </a:r>
          </a:p>
        </p:txBody>
      </p:sp>
      <p:sp>
        <p:nvSpPr>
          <p:cNvPr id="4" name="TextBox 4"/>
          <p:cNvSpPr txBox="1"/>
          <p:nvPr/>
        </p:nvSpPr>
        <p:spPr>
          <a:xfrm>
            <a:off x="13598094" y="866775"/>
            <a:ext cx="2231940" cy="1336329"/>
          </a:xfrm>
          <a:prstGeom prst="rect">
            <a:avLst/>
          </a:prstGeom>
        </p:spPr>
        <p:txBody>
          <a:bodyPr lIns="0" tIns="0" rIns="0" bIns="0" rtlCol="0" anchor="t">
            <a:spAutoFit/>
          </a:bodyPr>
          <a:lstStyle/>
          <a:p>
            <a:pPr marL="0" lvl="0" indent="0" algn="ctr">
              <a:lnSpc>
                <a:spcPts val="11018"/>
              </a:lnSpc>
              <a:spcBef>
                <a:spcPct val="0"/>
              </a:spcBef>
            </a:pPr>
            <a:r>
              <a:rPr lang="en-US" sz="7870">
                <a:solidFill>
                  <a:srgbClr val="FFFFFF"/>
                </a:solidFill>
                <a:latin typeface="Big Stem"/>
              </a:rPr>
              <a:t>OF GAES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99718" y="497985"/>
            <a:ext cx="7475557" cy="6810704"/>
            <a:chOff x="0" y="0"/>
            <a:chExt cx="812800" cy="740512"/>
          </a:xfrm>
        </p:grpSpPr>
        <p:sp>
          <p:nvSpPr>
            <p:cNvPr id="3" name="Freeform 3"/>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74C60"/>
            </a:solidFill>
          </p:spPr>
        </p:sp>
        <p:sp>
          <p:nvSpPr>
            <p:cNvPr id="4" name="TextBox 4"/>
            <p:cNvSpPr txBox="1"/>
            <p:nvPr/>
          </p:nvSpPr>
          <p:spPr>
            <a:xfrm>
              <a:off x="139700" y="89176"/>
              <a:ext cx="533400" cy="52406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83628" y="1118927"/>
            <a:ext cx="6107738" cy="5568820"/>
            <a:chOff x="0" y="0"/>
            <a:chExt cx="4605871" cy="4199471"/>
          </a:xfrm>
        </p:grpSpPr>
        <p:sp>
          <p:nvSpPr>
            <p:cNvPr id="6" name="Freeform 6"/>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2"/>
              <a:stretch>
                <a:fillRect l="-18382" r="-18382"/>
              </a:stretch>
            </a:blipFill>
          </p:spPr>
        </p:sp>
      </p:grpSp>
      <p:grpSp>
        <p:nvGrpSpPr>
          <p:cNvPr id="7" name="Group 7"/>
          <p:cNvGrpSpPr/>
          <p:nvPr/>
        </p:nvGrpSpPr>
        <p:grpSpPr>
          <a:xfrm>
            <a:off x="12240128" y="5106774"/>
            <a:ext cx="5139315" cy="4682241"/>
            <a:chOff x="0" y="0"/>
            <a:chExt cx="812800" cy="740512"/>
          </a:xfrm>
        </p:grpSpPr>
        <p:sp>
          <p:nvSpPr>
            <p:cNvPr id="8" name="Freeform 8"/>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9" name="TextBox 9"/>
            <p:cNvSpPr txBox="1"/>
            <p:nvPr/>
          </p:nvSpPr>
          <p:spPr>
            <a:xfrm>
              <a:off x="139700" y="89176"/>
              <a:ext cx="533400" cy="524061"/>
            </a:xfrm>
            <a:prstGeom prst="rect">
              <a:avLst/>
            </a:prstGeom>
          </p:spPr>
          <p:txBody>
            <a:bodyPr lIns="43619" tIns="43619" rIns="43619" bIns="43619" rtlCol="0" anchor="ctr"/>
            <a:lstStyle/>
            <a:p>
              <a:pPr algn="ctr">
                <a:lnSpc>
                  <a:spcPts val="2659"/>
                </a:lnSpc>
              </a:pPr>
              <a:endParaRPr/>
            </a:p>
          </p:txBody>
        </p:sp>
      </p:grpSp>
      <p:grpSp>
        <p:nvGrpSpPr>
          <p:cNvPr id="10" name="Group 10"/>
          <p:cNvGrpSpPr/>
          <p:nvPr/>
        </p:nvGrpSpPr>
        <p:grpSpPr>
          <a:xfrm>
            <a:off x="12622990" y="5454051"/>
            <a:ext cx="4373592" cy="3987687"/>
            <a:chOff x="0" y="0"/>
            <a:chExt cx="4605871" cy="4199471"/>
          </a:xfrm>
        </p:grpSpPr>
        <p:sp>
          <p:nvSpPr>
            <p:cNvPr id="11" name="Freeform 11"/>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3"/>
              <a:stretch>
                <a:fillRect l="-18361" r="-18361"/>
              </a:stretch>
            </a:blipFill>
          </p:spPr>
        </p:sp>
      </p:grpSp>
      <p:grpSp>
        <p:nvGrpSpPr>
          <p:cNvPr id="12" name="Group 12"/>
          <p:cNvGrpSpPr/>
          <p:nvPr/>
        </p:nvGrpSpPr>
        <p:grpSpPr>
          <a:xfrm>
            <a:off x="12622990" y="-1855118"/>
            <a:ext cx="3641647" cy="3268417"/>
            <a:chOff x="0" y="0"/>
            <a:chExt cx="2254095" cy="2023074"/>
          </a:xfrm>
        </p:grpSpPr>
        <p:sp>
          <p:nvSpPr>
            <p:cNvPr id="13" name="Freeform 13"/>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5870"/>
            </a:solidFill>
          </p:spPr>
        </p:sp>
        <p:sp>
          <p:nvSpPr>
            <p:cNvPr id="14" name="TextBox 14"/>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1990097" y="8878366"/>
            <a:ext cx="3641647" cy="3268417"/>
            <a:chOff x="0" y="0"/>
            <a:chExt cx="2254095" cy="2023074"/>
          </a:xfrm>
        </p:grpSpPr>
        <p:sp>
          <p:nvSpPr>
            <p:cNvPr id="16" name="Freeform 16"/>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5870"/>
            </a:solidFill>
          </p:spPr>
        </p:sp>
        <p:sp>
          <p:nvSpPr>
            <p:cNvPr id="17" name="TextBox 17"/>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5427971" y="-1117173"/>
            <a:ext cx="3641647" cy="3268417"/>
            <a:chOff x="0" y="0"/>
            <a:chExt cx="2254095" cy="2023074"/>
          </a:xfrm>
        </p:grpSpPr>
        <p:sp>
          <p:nvSpPr>
            <p:cNvPr id="19" name="Freeform 19"/>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03C4D"/>
            </a:solidFill>
          </p:spPr>
        </p:sp>
        <p:sp>
          <p:nvSpPr>
            <p:cNvPr id="20" name="TextBox 20"/>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4800261" y="7942623"/>
            <a:ext cx="4065231" cy="3673735"/>
            <a:chOff x="0" y="0"/>
            <a:chExt cx="2254095" cy="2037017"/>
          </a:xfrm>
        </p:grpSpPr>
        <p:sp>
          <p:nvSpPr>
            <p:cNvPr id="22" name="Freeform 22"/>
            <p:cNvSpPr/>
            <p:nvPr/>
          </p:nvSpPr>
          <p:spPr>
            <a:xfrm>
              <a:off x="0" y="0"/>
              <a:ext cx="2254095" cy="2037017"/>
            </a:xfrm>
            <a:custGeom>
              <a:avLst/>
              <a:gdLst/>
              <a:ahLst/>
              <a:cxnLst/>
              <a:rect l="l" t="t" r="r" b="b"/>
              <a:pathLst>
                <a:path w="2254095" h="2037017">
                  <a:moveTo>
                    <a:pt x="1127047" y="0"/>
                  </a:moveTo>
                  <a:lnTo>
                    <a:pt x="2254095" y="1018509"/>
                  </a:lnTo>
                  <a:lnTo>
                    <a:pt x="1127047" y="2037017"/>
                  </a:lnTo>
                  <a:lnTo>
                    <a:pt x="0" y="1018509"/>
                  </a:lnTo>
                  <a:lnTo>
                    <a:pt x="1127047" y="0"/>
                  </a:lnTo>
                  <a:close/>
                </a:path>
              </a:pathLst>
            </a:custGeom>
            <a:solidFill>
              <a:srgbClr val="074C60"/>
            </a:solidFill>
          </p:spPr>
        </p:sp>
        <p:sp>
          <p:nvSpPr>
            <p:cNvPr id="23" name="TextBox 23"/>
            <p:cNvSpPr txBox="1"/>
            <p:nvPr/>
          </p:nvSpPr>
          <p:spPr>
            <a:xfrm>
              <a:off x="387422" y="312012"/>
              <a:ext cx="1479250" cy="1374893"/>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1028700" y="2588115"/>
            <a:ext cx="10671018" cy="7191375"/>
          </a:xfrm>
          <a:prstGeom prst="rect">
            <a:avLst/>
          </a:prstGeom>
        </p:spPr>
        <p:txBody>
          <a:bodyPr lIns="0" tIns="0" rIns="0" bIns="0" rtlCol="0" anchor="t">
            <a:spAutoFit/>
          </a:bodyPr>
          <a:lstStyle/>
          <a:p>
            <a:pPr marL="643297" lvl="1" indent="-321649">
              <a:lnSpc>
                <a:spcPts val="3575"/>
              </a:lnSpc>
              <a:buFont typeface="Arial"/>
              <a:buChar char="•"/>
            </a:pPr>
            <a:r>
              <a:rPr lang="en-US" sz="2979">
                <a:solidFill>
                  <a:srgbClr val="FFFFFF"/>
                </a:solidFill>
                <a:latin typeface="Poppins Bold"/>
              </a:rPr>
              <a:t>Advanced Sensors:</a:t>
            </a:r>
            <a:r>
              <a:rPr lang="en-US" sz="2979">
                <a:solidFill>
                  <a:srgbClr val="FFFFFF"/>
                </a:solidFill>
                <a:latin typeface="Poppins"/>
              </a:rPr>
              <a:t> Portable, low-cost sensors enable widespread real-time air quality monitoring via IoT networks.</a:t>
            </a:r>
          </a:p>
          <a:p>
            <a:pPr>
              <a:lnSpc>
                <a:spcPts val="1489"/>
              </a:lnSpc>
            </a:pPr>
            <a:endParaRPr lang="en-US" sz="2979">
              <a:solidFill>
                <a:srgbClr val="FFFFFF"/>
              </a:solidFill>
              <a:latin typeface="Poppins"/>
            </a:endParaRPr>
          </a:p>
          <a:p>
            <a:pPr marL="643297" lvl="1" indent="-321649">
              <a:lnSpc>
                <a:spcPts val="3575"/>
              </a:lnSpc>
              <a:buFont typeface="Arial"/>
              <a:buChar char="•"/>
            </a:pPr>
            <a:r>
              <a:rPr lang="en-US" sz="2979">
                <a:solidFill>
                  <a:srgbClr val="FFFFFF"/>
                </a:solidFill>
                <a:latin typeface="Poppins Bold"/>
              </a:rPr>
              <a:t>ML &amp; AI: </a:t>
            </a:r>
            <a:r>
              <a:rPr lang="en-US" sz="2979">
                <a:solidFill>
                  <a:srgbClr val="FFFFFF"/>
                </a:solidFill>
                <a:latin typeface="Poppins"/>
              </a:rPr>
              <a:t>Algorithms process diverse data (satellite, weather, emissions) for more accurate predictions.</a:t>
            </a:r>
          </a:p>
          <a:p>
            <a:pPr>
              <a:lnSpc>
                <a:spcPts val="1489"/>
              </a:lnSpc>
            </a:pPr>
            <a:endParaRPr lang="en-US" sz="2979">
              <a:solidFill>
                <a:srgbClr val="FFFFFF"/>
              </a:solidFill>
              <a:latin typeface="Poppins"/>
            </a:endParaRPr>
          </a:p>
          <a:p>
            <a:pPr marL="643297" lvl="1" indent="-321649">
              <a:lnSpc>
                <a:spcPts val="3575"/>
              </a:lnSpc>
              <a:buFont typeface="Arial"/>
              <a:buChar char="•"/>
            </a:pPr>
            <a:r>
              <a:rPr lang="en-US" sz="2979">
                <a:solidFill>
                  <a:srgbClr val="FFFFFF"/>
                </a:solidFill>
                <a:latin typeface="Poppins Bold"/>
              </a:rPr>
              <a:t>Big Data Integration: </a:t>
            </a:r>
            <a:r>
              <a:rPr lang="en-US" sz="2979">
                <a:solidFill>
                  <a:srgbClr val="FFFFFF"/>
                </a:solidFill>
                <a:latin typeface="Poppins"/>
              </a:rPr>
              <a:t>Incorporating meteorological, traffic, socio-economic data unveils complex patterns.</a:t>
            </a:r>
          </a:p>
          <a:p>
            <a:pPr>
              <a:lnSpc>
                <a:spcPts val="1489"/>
              </a:lnSpc>
            </a:pPr>
            <a:endParaRPr lang="en-US" sz="2979">
              <a:solidFill>
                <a:srgbClr val="FFFFFF"/>
              </a:solidFill>
              <a:latin typeface="Poppins"/>
            </a:endParaRPr>
          </a:p>
          <a:p>
            <a:pPr marL="643297" lvl="1" indent="-321649">
              <a:lnSpc>
                <a:spcPts val="3575"/>
              </a:lnSpc>
              <a:buFont typeface="Arial"/>
              <a:buChar char="•"/>
            </a:pPr>
            <a:r>
              <a:rPr lang="en-US" sz="2979">
                <a:solidFill>
                  <a:srgbClr val="FFFFFF"/>
                </a:solidFill>
                <a:latin typeface="Poppins Bold"/>
              </a:rPr>
              <a:t>Enhanced Resolution:</a:t>
            </a:r>
            <a:r>
              <a:rPr lang="en-US" sz="2979">
                <a:solidFill>
                  <a:srgbClr val="FFFFFF"/>
                </a:solidFill>
                <a:latin typeface="Poppins"/>
              </a:rPr>
              <a:t> Higher resolution models provide localized insights crucial for urban areas.</a:t>
            </a:r>
          </a:p>
          <a:p>
            <a:pPr>
              <a:lnSpc>
                <a:spcPts val="1489"/>
              </a:lnSpc>
            </a:pPr>
            <a:endParaRPr lang="en-US" sz="2979">
              <a:solidFill>
                <a:srgbClr val="FFFFFF"/>
              </a:solidFill>
              <a:latin typeface="Poppins"/>
            </a:endParaRPr>
          </a:p>
          <a:p>
            <a:pPr marL="643297" lvl="1" indent="-321649">
              <a:lnSpc>
                <a:spcPts val="3575"/>
              </a:lnSpc>
              <a:buFont typeface="Arial"/>
              <a:buChar char="•"/>
            </a:pPr>
            <a:r>
              <a:rPr lang="en-US" sz="2979">
                <a:solidFill>
                  <a:srgbClr val="FFFFFF"/>
                </a:solidFill>
                <a:latin typeface="Poppins Bold"/>
              </a:rPr>
              <a:t>Non-linearity Handling:</a:t>
            </a:r>
            <a:r>
              <a:rPr lang="en-US" sz="2979">
                <a:solidFill>
                  <a:srgbClr val="FFFFFF"/>
                </a:solidFill>
                <a:latin typeface="Poppins"/>
              </a:rPr>
              <a:t> Models need to capture complex relationships in air quality data for accuracy.</a:t>
            </a:r>
          </a:p>
          <a:p>
            <a:pPr>
              <a:lnSpc>
                <a:spcPts val="1489"/>
              </a:lnSpc>
            </a:pPr>
            <a:endParaRPr lang="en-US" sz="2979">
              <a:solidFill>
                <a:srgbClr val="FFFFFF"/>
              </a:solidFill>
              <a:latin typeface="Poppins"/>
            </a:endParaRPr>
          </a:p>
          <a:p>
            <a:pPr>
              <a:lnSpc>
                <a:spcPts val="3575"/>
              </a:lnSpc>
            </a:pPr>
            <a:endParaRPr lang="en-US" sz="2979">
              <a:solidFill>
                <a:srgbClr val="FFFFFF"/>
              </a:solidFill>
              <a:latin typeface="Poppins"/>
            </a:endParaRPr>
          </a:p>
        </p:txBody>
      </p:sp>
      <p:sp>
        <p:nvSpPr>
          <p:cNvPr id="25" name="Freeform 25"/>
          <p:cNvSpPr/>
          <p:nvPr/>
        </p:nvSpPr>
        <p:spPr>
          <a:xfrm>
            <a:off x="11990097" y="-559095"/>
            <a:ext cx="2819689" cy="2941005"/>
          </a:xfrm>
          <a:custGeom>
            <a:avLst/>
            <a:gdLst/>
            <a:ahLst/>
            <a:cxnLst/>
            <a:rect l="l" t="t" r="r" b="b"/>
            <a:pathLst>
              <a:path w="2819689" h="2941005">
                <a:moveTo>
                  <a:pt x="0" y="0"/>
                </a:moveTo>
                <a:lnTo>
                  <a:pt x="2819689" y="0"/>
                </a:lnTo>
                <a:lnTo>
                  <a:pt x="2819689" y="2941005"/>
                </a:lnTo>
                <a:lnTo>
                  <a:pt x="0" y="2941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632390" y="1106033"/>
            <a:ext cx="7119794" cy="1045211"/>
          </a:xfrm>
          <a:prstGeom prst="rect">
            <a:avLst/>
          </a:prstGeom>
        </p:spPr>
        <p:txBody>
          <a:bodyPr lIns="0" tIns="0" rIns="0" bIns="0" rtlCol="0" anchor="t">
            <a:spAutoFit/>
          </a:bodyPr>
          <a:lstStyle/>
          <a:p>
            <a:pPr>
              <a:lnSpc>
                <a:spcPts val="8539"/>
              </a:lnSpc>
              <a:spcBef>
                <a:spcPct val="0"/>
              </a:spcBef>
            </a:pPr>
            <a:r>
              <a:rPr lang="en-US" sz="6099">
                <a:solidFill>
                  <a:srgbClr val="075870"/>
                </a:solidFill>
                <a:latin typeface="TAN Headline"/>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459161" y="1693833"/>
            <a:ext cx="10243850" cy="1190912"/>
          </a:xfrm>
          <a:prstGeom prst="rect">
            <a:avLst/>
          </a:prstGeom>
        </p:spPr>
        <p:txBody>
          <a:bodyPr lIns="0" tIns="0" rIns="0" bIns="0" rtlCol="0" anchor="t">
            <a:spAutoFit/>
          </a:bodyPr>
          <a:lstStyle/>
          <a:p>
            <a:pPr algn="r">
              <a:lnSpc>
                <a:spcPts val="9757"/>
              </a:lnSpc>
              <a:spcBef>
                <a:spcPct val="0"/>
              </a:spcBef>
            </a:pPr>
            <a:r>
              <a:rPr lang="en-US" sz="6969">
                <a:solidFill>
                  <a:srgbClr val="075870"/>
                </a:solidFill>
                <a:latin typeface="TAN Headline"/>
              </a:rPr>
              <a:t>FUTURE SCOPE</a:t>
            </a:r>
          </a:p>
        </p:txBody>
      </p:sp>
      <p:grpSp>
        <p:nvGrpSpPr>
          <p:cNvPr id="3" name="Group 3"/>
          <p:cNvGrpSpPr/>
          <p:nvPr/>
        </p:nvGrpSpPr>
        <p:grpSpPr>
          <a:xfrm>
            <a:off x="-910739" y="702705"/>
            <a:ext cx="7475557" cy="6810704"/>
            <a:chOff x="0" y="0"/>
            <a:chExt cx="812800" cy="740512"/>
          </a:xfrm>
        </p:grpSpPr>
        <p:sp>
          <p:nvSpPr>
            <p:cNvPr id="4" name="Freeform 4"/>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74C60"/>
            </a:solidFill>
          </p:spPr>
        </p:sp>
        <p:sp>
          <p:nvSpPr>
            <p:cNvPr id="5" name="TextBox 5"/>
            <p:cNvSpPr txBox="1"/>
            <p:nvPr/>
          </p:nvSpPr>
          <p:spPr>
            <a:xfrm>
              <a:off x="139700" y="89176"/>
              <a:ext cx="533400" cy="52406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6830" y="1323647"/>
            <a:ext cx="6107738" cy="5568820"/>
            <a:chOff x="0" y="0"/>
            <a:chExt cx="4605871" cy="4199471"/>
          </a:xfrm>
        </p:grpSpPr>
        <p:sp>
          <p:nvSpPr>
            <p:cNvPr id="7" name="Freeform 7"/>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2"/>
              <a:stretch>
                <a:fillRect l="-19689" r="-19689"/>
              </a:stretch>
            </a:blipFill>
          </p:spPr>
        </p:sp>
      </p:grpSp>
      <p:grpSp>
        <p:nvGrpSpPr>
          <p:cNvPr id="8" name="Group 8"/>
          <p:cNvGrpSpPr/>
          <p:nvPr/>
        </p:nvGrpSpPr>
        <p:grpSpPr>
          <a:xfrm>
            <a:off x="-370329" y="5311495"/>
            <a:ext cx="5139315" cy="4682241"/>
            <a:chOff x="0" y="0"/>
            <a:chExt cx="812800" cy="740512"/>
          </a:xfrm>
        </p:grpSpPr>
        <p:sp>
          <p:nvSpPr>
            <p:cNvPr id="9" name="Freeform 9"/>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10" name="TextBox 10"/>
            <p:cNvSpPr txBox="1"/>
            <p:nvPr/>
          </p:nvSpPr>
          <p:spPr>
            <a:xfrm>
              <a:off x="139700" y="89176"/>
              <a:ext cx="533400" cy="524061"/>
            </a:xfrm>
            <a:prstGeom prst="rect">
              <a:avLst/>
            </a:prstGeom>
          </p:spPr>
          <p:txBody>
            <a:bodyPr lIns="43619" tIns="43619" rIns="43619" bIns="43619" rtlCol="0" anchor="ctr"/>
            <a:lstStyle/>
            <a:p>
              <a:pPr algn="ctr">
                <a:lnSpc>
                  <a:spcPts val="2659"/>
                </a:lnSpc>
              </a:pPr>
              <a:endParaRPr/>
            </a:p>
          </p:txBody>
        </p:sp>
      </p:grpSp>
      <p:grpSp>
        <p:nvGrpSpPr>
          <p:cNvPr id="11" name="Group 11"/>
          <p:cNvGrpSpPr/>
          <p:nvPr/>
        </p:nvGrpSpPr>
        <p:grpSpPr>
          <a:xfrm>
            <a:off x="3654180" y="4400846"/>
            <a:ext cx="5139315" cy="4682241"/>
            <a:chOff x="0" y="0"/>
            <a:chExt cx="812800" cy="740512"/>
          </a:xfrm>
        </p:grpSpPr>
        <p:sp>
          <p:nvSpPr>
            <p:cNvPr id="12" name="Freeform 12"/>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75870"/>
            </a:solidFill>
          </p:spPr>
        </p:sp>
        <p:sp>
          <p:nvSpPr>
            <p:cNvPr id="13" name="TextBox 13"/>
            <p:cNvSpPr txBox="1"/>
            <p:nvPr/>
          </p:nvSpPr>
          <p:spPr>
            <a:xfrm>
              <a:off x="139700" y="89176"/>
              <a:ext cx="533400" cy="524061"/>
            </a:xfrm>
            <a:prstGeom prst="rect">
              <a:avLst/>
            </a:prstGeom>
          </p:spPr>
          <p:txBody>
            <a:bodyPr lIns="43619" tIns="43619" rIns="43619" bIns="43619" rtlCol="0" anchor="ctr"/>
            <a:lstStyle/>
            <a:p>
              <a:pPr algn="ctr">
                <a:lnSpc>
                  <a:spcPts val="2659"/>
                </a:lnSpc>
              </a:pPr>
              <a:endParaRPr/>
            </a:p>
          </p:txBody>
        </p:sp>
      </p:grpSp>
      <p:grpSp>
        <p:nvGrpSpPr>
          <p:cNvPr id="14" name="Group 14"/>
          <p:cNvGrpSpPr/>
          <p:nvPr/>
        </p:nvGrpSpPr>
        <p:grpSpPr>
          <a:xfrm>
            <a:off x="12533" y="5658772"/>
            <a:ext cx="4373592" cy="3987687"/>
            <a:chOff x="0" y="0"/>
            <a:chExt cx="4605871" cy="4199471"/>
          </a:xfrm>
        </p:grpSpPr>
        <p:sp>
          <p:nvSpPr>
            <p:cNvPr id="15" name="Freeform 15"/>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3"/>
              <a:stretch>
                <a:fillRect l="-18382" r="-18382"/>
              </a:stretch>
            </a:blipFill>
          </p:spPr>
        </p:sp>
      </p:grpSp>
      <p:grpSp>
        <p:nvGrpSpPr>
          <p:cNvPr id="16" name="Group 16"/>
          <p:cNvGrpSpPr/>
          <p:nvPr/>
        </p:nvGrpSpPr>
        <p:grpSpPr>
          <a:xfrm>
            <a:off x="4037042" y="4748123"/>
            <a:ext cx="4373592" cy="3987687"/>
            <a:chOff x="0" y="0"/>
            <a:chExt cx="4605871" cy="4199471"/>
          </a:xfrm>
        </p:grpSpPr>
        <p:sp>
          <p:nvSpPr>
            <p:cNvPr id="17" name="Freeform 17"/>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4"/>
              <a:stretch>
                <a:fillRect l="-36764"/>
              </a:stretch>
            </a:blipFill>
          </p:spPr>
        </p:sp>
      </p:grpSp>
      <p:grpSp>
        <p:nvGrpSpPr>
          <p:cNvPr id="18" name="Group 18"/>
          <p:cNvGrpSpPr/>
          <p:nvPr/>
        </p:nvGrpSpPr>
        <p:grpSpPr>
          <a:xfrm>
            <a:off x="12533" y="-1650398"/>
            <a:ext cx="3641647" cy="3268417"/>
            <a:chOff x="0" y="0"/>
            <a:chExt cx="2254095" cy="2023074"/>
          </a:xfrm>
        </p:grpSpPr>
        <p:sp>
          <p:nvSpPr>
            <p:cNvPr id="19" name="Freeform 19"/>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5870"/>
            </a:solidFill>
          </p:spPr>
        </p:sp>
        <p:sp>
          <p:nvSpPr>
            <p:cNvPr id="20" name="TextBox 20"/>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20360" y="9083087"/>
            <a:ext cx="3641647" cy="3268417"/>
            <a:chOff x="0" y="0"/>
            <a:chExt cx="2254095" cy="2023074"/>
          </a:xfrm>
        </p:grpSpPr>
        <p:sp>
          <p:nvSpPr>
            <p:cNvPr id="22" name="Freeform 22"/>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5870"/>
            </a:solidFill>
          </p:spPr>
        </p:sp>
        <p:sp>
          <p:nvSpPr>
            <p:cNvPr id="23" name="TextBox 23"/>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2817514" y="-912453"/>
            <a:ext cx="3641647" cy="3268417"/>
            <a:chOff x="0" y="0"/>
            <a:chExt cx="2254095" cy="2023074"/>
          </a:xfrm>
        </p:grpSpPr>
        <p:sp>
          <p:nvSpPr>
            <p:cNvPr id="25" name="Freeform 25"/>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03C4D"/>
            </a:solidFill>
          </p:spPr>
        </p:sp>
        <p:sp>
          <p:nvSpPr>
            <p:cNvPr id="26" name="TextBox 26"/>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2189804" y="8147343"/>
            <a:ext cx="4065231" cy="3673735"/>
            <a:chOff x="0" y="0"/>
            <a:chExt cx="2254095" cy="2037017"/>
          </a:xfrm>
        </p:grpSpPr>
        <p:sp>
          <p:nvSpPr>
            <p:cNvPr id="28" name="Freeform 28"/>
            <p:cNvSpPr/>
            <p:nvPr/>
          </p:nvSpPr>
          <p:spPr>
            <a:xfrm>
              <a:off x="0" y="0"/>
              <a:ext cx="2254095" cy="2037017"/>
            </a:xfrm>
            <a:custGeom>
              <a:avLst/>
              <a:gdLst/>
              <a:ahLst/>
              <a:cxnLst/>
              <a:rect l="l" t="t" r="r" b="b"/>
              <a:pathLst>
                <a:path w="2254095" h="2037017">
                  <a:moveTo>
                    <a:pt x="1127047" y="0"/>
                  </a:moveTo>
                  <a:lnTo>
                    <a:pt x="2254095" y="1018509"/>
                  </a:lnTo>
                  <a:lnTo>
                    <a:pt x="1127047" y="2037017"/>
                  </a:lnTo>
                  <a:lnTo>
                    <a:pt x="0" y="1018509"/>
                  </a:lnTo>
                  <a:lnTo>
                    <a:pt x="1127047" y="0"/>
                  </a:lnTo>
                  <a:close/>
                </a:path>
              </a:pathLst>
            </a:custGeom>
            <a:solidFill>
              <a:srgbClr val="074C60"/>
            </a:solidFill>
          </p:spPr>
        </p:sp>
        <p:sp>
          <p:nvSpPr>
            <p:cNvPr id="29" name="TextBox 29"/>
            <p:cNvSpPr txBox="1"/>
            <p:nvPr/>
          </p:nvSpPr>
          <p:spPr>
            <a:xfrm>
              <a:off x="387422" y="312012"/>
              <a:ext cx="1479250" cy="1374893"/>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8793495" y="3450273"/>
            <a:ext cx="8656499" cy="4943475"/>
          </a:xfrm>
          <a:prstGeom prst="rect">
            <a:avLst/>
          </a:prstGeom>
        </p:spPr>
        <p:txBody>
          <a:bodyPr lIns="0" tIns="0" rIns="0" bIns="0" rtlCol="0" anchor="t">
            <a:spAutoFit/>
          </a:bodyPr>
          <a:lstStyle/>
          <a:p>
            <a:pPr marL="582935" lvl="1" indent="-291467" algn="just">
              <a:lnSpc>
                <a:spcPts val="3240"/>
              </a:lnSpc>
              <a:buFont typeface="Arial"/>
              <a:buChar char="•"/>
            </a:pPr>
            <a:r>
              <a:rPr lang="en-US" sz="2700">
                <a:solidFill>
                  <a:srgbClr val="FFFFFF"/>
                </a:solidFill>
                <a:latin typeface="Poppins"/>
              </a:rPr>
              <a:t>Resolution Enhancement: Future models aim for better localized predictions and real-time updates.</a:t>
            </a:r>
          </a:p>
          <a:p>
            <a:pPr marL="582935" lvl="1" indent="-291467" algn="just">
              <a:lnSpc>
                <a:spcPts val="3240"/>
              </a:lnSpc>
              <a:buFont typeface="Arial"/>
              <a:buChar char="•"/>
            </a:pPr>
            <a:r>
              <a:rPr lang="en-US" sz="2700">
                <a:solidFill>
                  <a:srgbClr val="FFFFFF"/>
                </a:solidFill>
                <a:latin typeface="Poppins"/>
              </a:rPr>
              <a:t>Real-time Monitoring: Sensors and data processing enable immediate action for mitigating poor air quality.</a:t>
            </a:r>
          </a:p>
          <a:p>
            <a:pPr marL="582935" lvl="1" indent="-291467" algn="just">
              <a:lnSpc>
                <a:spcPts val="3240"/>
              </a:lnSpc>
              <a:buFont typeface="Arial"/>
              <a:buChar char="•"/>
            </a:pPr>
            <a:r>
              <a:rPr lang="en-US" sz="2700">
                <a:solidFill>
                  <a:srgbClr val="FFFFFF"/>
                </a:solidFill>
                <a:latin typeface="Poppins"/>
              </a:rPr>
              <a:t>Health Impact Assessment: Models to not just predict pollutants but assess health risks for proactive measures.</a:t>
            </a:r>
          </a:p>
          <a:p>
            <a:pPr marL="582935" lvl="1" indent="-291467" algn="just">
              <a:lnSpc>
                <a:spcPts val="3240"/>
              </a:lnSpc>
              <a:buFont typeface="Arial"/>
              <a:buChar char="•"/>
            </a:pPr>
            <a:r>
              <a:rPr lang="en-US" sz="2700">
                <a:solidFill>
                  <a:srgbClr val="FFFFFF"/>
                </a:solidFill>
                <a:latin typeface="Poppins"/>
              </a:rPr>
              <a:t>Emission Control: Predictive models aid in emission control and proactive maintenance.</a:t>
            </a:r>
          </a:p>
          <a:p>
            <a:pPr algn="just">
              <a:lnSpc>
                <a:spcPts val="3240"/>
              </a:lnSpc>
            </a:pPr>
            <a:endParaRPr lang="en-US" sz="2700">
              <a:solidFill>
                <a:srgbClr val="FFFFFF"/>
              </a:solidFill>
              <a:latin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969048" y="-160291"/>
            <a:ext cx="18062393" cy="10605599"/>
            <a:chOff x="0" y="0"/>
            <a:chExt cx="2254095" cy="1323525"/>
          </a:xfrm>
        </p:grpSpPr>
        <p:sp>
          <p:nvSpPr>
            <p:cNvPr id="3" name="Freeform 3"/>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03C4D"/>
            </a:solidFill>
          </p:spPr>
        </p:sp>
        <p:sp>
          <p:nvSpPr>
            <p:cNvPr id="4" name="TextBox 4"/>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796336" y="-160291"/>
            <a:ext cx="18062393" cy="10605599"/>
            <a:chOff x="0" y="0"/>
            <a:chExt cx="2254095" cy="1323525"/>
          </a:xfrm>
        </p:grpSpPr>
        <p:sp>
          <p:nvSpPr>
            <p:cNvPr id="6" name="Freeform 6"/>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FFFFFF"/>
            </a:solidFill>
          </p:spPr>
        </p:sp>
        <p:sp>
          <p:nvSpPr>
            <p:cNvPr id="7" name="TextBox 7"/>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971670" y="8857793"/>
            <a:ext cx="3641647" cy="2138247"/>
            <a:chOff x="0" y="0"/>
            <a:chExt cx="2254095" cy="1323525"/>
          </a:xfrm>
        </p:grpSpPr>
        <p:sp>
          <p:nvSpPr>
            <p:cNvPr id="9" name="Freeform 9"/>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10" name="TextBox 10"/>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150846" y="9917391"/>
            <a:ext cx="3641647" cy="2138247"/>
            <a:chOff x="0" y="0"/>
            <a:chExt cx="2254095" cy="1323525"/>
          </a:xfrm>
        </p:grpSpPr>
        <p:sp>
          <p:nvSpPr>
            <p:cNvPr id="12" name="Freeform 12"/>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13" name="TextBox 13"/>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10800000">
            <a:off x="7934227" y="-1750207"/>
            <a:ext cx="3641647" cy="2138247"/>
            <a:chOff x="0" y="0"/>
            <a:chExt cx="2254095" cy="1323525"/>
          </a:xfrm>
        </p:grpSpPr>
        <p:sp>
          <p:nvSpPr>
            <p:cNvPr id="15" name="Freeform 15"/>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16" name="TextBox 16"/>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412469" y="8807438"/>
            <a:ext cx="3641647" cy="2138247"/>
            <a:chOff x="0" y="0"/>
            <a:chExt cx="2254095" cy="1323525"/>
          </a:xfrm>
        </p:grpSpPr>
        <p:sp>
          <p:nvSpPr>
            <p:cNvPr id="18" name="Freeform 18"/>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19" name="TextBox 19"/>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789872" y="608317"/>
            <a:ext cx="9031197" cy="9047966"/>
            <a:chOff x="0" y="0"/>
            <a:chExt cx="4555071" cy="4563529"/>
          </a:xfrm>
        </p:grpSpPr>
        <p:sp>
          <p:nvSpPr>
            <p:cNvPr id="21" name="Freeform 21"/>
            <p:cNvSpPr/>
            <p:nvPr/>
          </p:nvSpPr>
          <p:spPr>
            <a:xfrm>
              <a:off x="0" y="0"/>
              <a:ext cx="4555109" cy="4563491"/>
            </a:xfrm>
            <a:custGeom>
              <a:avLst/>
              <a:gdLst/>
              <a:ahLst/>
              <a:cxnLst/>
              <a:rect l="l" t="t" r="r" b="b"/>
              <a:pathLst>
                <a:path w="4555109" h="4563491">
                  <a:moveTo>
                    <a:pt x="3860800" y="0"/>
                  </a:moveTo>
                  <a:lnTo>
                    <a:pt x="0" y="2286000"/>
                  </a:lnTo>
                  <a:lnTo>
                    <a:pt x="3860800" y="4563491"/>
                  </a:lnTo>
                  <a:lnTo>
                    <a:pt x="4555109" y="4157091"/>
                  </a:lnTo>
                  <a:lnTo>
                    <a:pt x="4555109" y="406400"/>
                  </a:lnTo>
                  <a:lnTo>
                    <a:pt x="3860800" y="0"/>
                  </a:lnTo>
                  <a:close/>
                </a:path>
              </a:pathLst>
            </a:custGeom>
            <a:blipFill>
              <a:blip r:embed="rId2"/>
              <a:stretch>
                <a:fillRect r="-50511"/>
              </a:stretch>
            </a:blipFill>
          </p:spPr>
        </p:sp>
      </p:grpSp>
      <p:grpSp>
        <p:nvGrpSpPr>
          <p:cNvPr id="22" name="Group 22"/>
          <p:cNvGrpSpPr/>
          <p:nvPr/>
        </p:nvGrpSpPr>
        <p:grpSpPr>
          <a:xfrm rot="-10800000">
            <a:off x="9736000" y="-681083"/>
            <a:ext cx="3641647" cy="2138247"/>
            <a:chOff x="0" y="0"/>
            <a:chExt cx="2254095" cy="1323525"/>
          </a:xfrm>
        </p:grpSpPr>
        <p:sp>
          <p:nvSpPr>
            <p:cNvPr id="23" name="Freeform 23"/>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24" name="TextBox 24"/>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1610695" y="7738315"/>
            <a:ext cx="3641647" cy="2138247"/>
            <a:chOff x="0" y="0"/>
            <a:chExt cx="2254095" cy="1323525"/>
          </a:xfrm>
        </p:grpSpPr>
        <p:sp>
          <p:nvSpPr>
            <p:cNvPr id="26" name="Freeform 26"/>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27" name="TextBox 27"/>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10800000">
            <a:off x="11537774" y="388040"/>
            <a:ext cx="3641647" cy="2138247"/>
            <a:chOff x="0" y="0"/>
            <a:chExt cx="2254095" cy="1323525"/>
          </a:xfrm>
        </p:grpSpPr>
        <p:sp>
          <p:nvSpPr>
            <p:cNvPr id="29" name="Freeform 29"/>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30" name="TextBox 30"/>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31"/>
          <p:cNvGrpSpPr/>
          <p:nvPr/>
        </p:nvGrpSpPr>
        <p:grpSpPr>
          <a:xfrm>
            <a:off x="9824911" y="8807438"/>
            <a:ext cx="3641647" cy="2138247"/>
            <a:chOff x="0" y="0"/>
            <a:chExt cx="2254095" cy="1323525"/>
          </a:xfrm>
        </p:grpSpPr>
        <p:sp>
          <p:nvSpPr>
            <p:cNvPr id="32" name="Freeform 32"/>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33" name="TextBox 33"/>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rot="-10800000">
            <a:off x="13330023" y="-681083"/>
            <a:ext cx="3641647" cy="2138247"/>
            <a:chOff x="0" y="0"/>
            <a:chExt cx="2254095" cy="1323525"/>
          </a:xfrm>
        </p:grpSpPr>
        <p:sp>
          <p:nvSpPr>
            <p:cNvPr id="35" name="Freeform 35"/>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36" name="TextBox 36"/>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8032663" y="9876561"/>
            <a:ext cx="3641647" cy="2138247"/>
            <a:chOff x="0" y="0"/>
            <a:chExt cx="2254095" cy="1323525"/>
          </a:xfrm>
        </p:grpSpPr>
        <p:sp>
          <p:nvSpPr>
            <p:cNvPr id="38" name="Freeform 38"/>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39" name="TextBox 39"/>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40"/>
          <p:cNvGrpSpPr/>
          <p:nvPr/>
        </p:nvGrpSpPr>
        <p:grpSpPr>
          <a:xfrm rot="-10800000">
            <a:off x="15093696" y="-1702582"/>
            <a:ext cx="3641647" cy="2138247"/>
            <a:chOff x="0" y="0"/>
            <a:chExt cx="2254095" cy="1323525"/>
          </a:xfrm>
        </p:grpSpPr>
        <p:sp>
          <p:nvSpPr>
            <p:cNvPr id="41" name="Freeform 41"/>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4C60"/>
            </a:solidFill>
          </p:spPr>
        </p:sp>
        <p:sp>
          <p:nvSpPr>
            <p:cNvPr id="42" name="TextBox 42"/>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43" name="Group 43"/>
          <p:cNvGrpSpPr/>
          <p:nvPr/>
        </p:nvGrpSpPr>
        <p:grpSpPr>
          <a:xfrm>
            <a:off x="16895470" y="-642983"/>
            <a:ext cx="3641647" cy="2138247"/>
            <a:chOff x="0" y="0"/>
            <a:chExt cx="2254095" cy="1323525"/>
          </a:xfrm>
        </p:grpSpPr>
        <p:sp>
          <p:nvSpPr>
            <p:cNvPr id="44" name="Freeform 44"/>
            <p:cNvSpPr/>
            <p:nvPr/>
          </p:nvSpPr>
          <p:spPr>
            <a:xfrm>
              <a:off x="0" y="0"/>
              <a:ext cx="2254095" cy="1323525"/>
            </a:xfrm>
            <a:custGeom>
              <a:avLst/>
              <a:gdLst/>
              <a:ahLst/>
              <a:cxnLst/>
              <a:rect l="l" t="t" r="r" b="b"/>
              <a:pathLst>
                <a:path w="2254095" h="1323525">
                  <a:moveTo>
                    <a:pt x="1127047" y="0"/>
                  </a:moveTo>
                  <a:lnTo>
                    <a:pt x="2254095" y="661762"/>
                  </a:lnTo>
                  <a:lnTo>
                    <a:pt x="1127047" y="1323525"/>
                  </a:lnTo>
                  <a:lnTo>
                    <a:pt x="0" y="661762"/>
                  </a:lnTo>
                  <a:lnTo>
                    <a:pt x="1127047" y="0"/>
                  </a:lnTo>
                  <a:close/>
                </a:path>
              </a:pathLst>
            </a:custGeom>
            <a:solidFill>
              <a:srgbClr val="075870"/>
            </a:solidFill>
          </p:spPr>
        </p:sp>
        <p:sp>
          <p:nvSpPr>
            <p:cNvPr id="45" name="TextBox 45"/>
            <p:cNvSpPr txBox="1"/>
            <p:nvPr/>
          </p:nvSpPr>
          <p:spPr>
            <a:xfrm>
              <a:off x="387422" y="189381"/>
              <a:ext cx="1479250" cy="906663"/>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46"/>
          <p:cNvSpPr/>
          <p:nvPr/>
        </p:nvSpPr>
        <p:spPr>
          <a:xfrm>
            <a:off x="1028700" y="1028700"/>
            <a:ext cx="670849" cy="774802"/>
          </a:xfrm>
          <a:custGeom>
            <a:avLst/>
            <a:gdLst/>
            <a:ahLst/>
            <a:cxnLst/>
            <a:rect l="l" t="t" r="r" b="b"/>
            <a:pathLst>
              <a:path w="670849" h="774802">
                <a:moveTo>
                  <a:pt x="0" y="0"/>
                </a:moveTo>
                <a:lnTo>
                  <a:pt x="670849" y="0"/>
                </a:lnTo>
                <a:lnTo>
                  <a:pt x="670849" y="774802"/>
                </a:lnTo>
                <a:lnTo>
                  <a:pt x="0" y="774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7" name="Freeform 47"/>
          <p:cNvSpPr/>
          <p:nvPr/>
        </p:nvSpPr>
        <p:spPr>
          <a:xfrm rot="8974405">
            <a:off x="7447257" y="3258910"/>
            <a:ext cx="5689653" cy="478258"/>
          </a:xfrm>
          <a:custGeom>
            <a:avLst/>
            <a:gdLst/>
            <a:ahLst/>
            <a:cxnLst/>
            <a:rect l="l" t="t" r="r" b="b"/>
            <a:pathLst>
              <a:path w="5689653" h="478258">
                <a:moveTo>
                  <a:pt x="0" y="0"/>
                </a:moveTo>
                <a:lnTo>
                  <a:pt x="5689653" y="0"/>
                </a:lnTo>
                <a:lnTo>
                  <a:pt x="5689653" y="478258"/>
                </a:lnTo>
                <a:lnTo>
                  <a:pt x="0" y="478258"/>
                </a:lnTo>
                <a:lnTo>
                  <a:pt x="0" y="0"/>
                </a:lnTo>
                <a:close/>
              </a:path>
            </a:pathLst>
          </a:custGeom>
          <a:blipFill>
            <a:blip r:embed="rId5"/>
            <a:stretch>
              <a:fillRect t="-15992"/>
            </a:stretch>
          </a:blipFill>
        </p:spPr>
      </p:sp>
      <p:sp>
        <p:nvSpPr>
          <p:cNvPr id="48" name="Freeform 48"/>
          <p:cNvSpPr/>
          <p:nvPr/>
        </p:nvSpPr>
        <p:spPr>
          <a:xfrm rot="1830985">
            <a:off x="7473892" y="6543739"/>
            <a:ext cx="5689653" cy="478258"/>
          </a:xfrm>
          <a:custGeom>
            <a:avLst/>
            <a:gdLst/>
            <a:ahLst/>
            <a:cxnLst/>
            <a:rect l="l" t="t" r="r" b="b"/>
            <a:pathLst>
              <a:path w="5689653" h="478258">
                <a:moveTo>
                  <a:pt x="0" y="0"/>
                </a:moveTo>
                <a:lnTo>
                  <a:pt x="5689654" y="0"/>
                </a:lnTo>
                <a:lnTo>
                  <a:pt x="5689654" y="478257"/>
                </a:lnTo>
                <a:lnTo>
                  <a:pt x="0" y="478257"/>
                </a:lnTo>
                <a:lnTo>
                  <a:pt x="0" y="0"/>
                </a:lnTo>
                <a:close/>
              </a:path>
            </a:pathLst>
          </a:custGeom>
          <a:blipFill>
            <a:blip r:embed="rId5"/>
            <a:stretch>
              <a:fillRect t="-15992"/>
            </a:stretch>
          </a:blipFill>
        </p:spPr>
      </p:sp>
      <p:sp>
        <p:nvSpPr>
          <p:cNvPr id="49" name="TextBox 49"/>
          <p:cNvSpPr txBox="1"/>
          <p:nvPr/>
        </p:nvSpPr>
        <p:spPr>
          <a:xfrm>
            <a:off x="1054779" y="2650112"/>
            <a:ext cx="7232661" cy="3672155"/>
          </a:xfrm>
          <a:prstGeom prst="rect">
            <a:avLst/>
          </a:prstGeom>
        </p:spPr>
        <p:txBody>
          <a:bodyPr lIns="0" tIns="0" rIns="0" bIns="0" rtlCol="0" anchor="t">
            <a:spAutoFit/>
          </a:bodyPr>
          <a:lstStyle/>
          <a:p>
            <a:pPr>
              <a:lnSpc>
                <a:spcPts val="13612"/>
              </a:lnSpc>
            </a:pPr>
            <a:r>
              <a:rPr lang="en-US" sz="13612">
                <a:solidFill>
                  <a:srgbClr val="FFFFFF"/>
                </a:solidFill>
                <a:latin typeface="Poppins Bold"/>
              </a:rPr>
              <a:t>Thank You</a:t>
            </a:r>
          </a:p>
        </p:txBody>
      </p:sp>
      <p:sp>
        <p:nvSpPr>
          <p:cNvPr id="50" name="TextBox 50"/>
          <p:cNvSpPr txBox="1"/>
          <p:nvPr/>
        </p:nvSpPr>
        <p:spPr>
          <a:xfrm>
            <a:off x="1054779" y="6217491"/>
            <a:ext cx="6008453" cy="635000"/>
          </a:xfrm>
          <a:prstGeom prst="rect">
            <a:avLst/>
          </a:prstGeom>
        </p:spPr>
        <p:txBody>
          <a:bodyPr lIns="0" tIns="0" rIns="0" bIns="0" rtlCol="0" anchor="t">
            <a:spAutoFit/>
          </a:bodyPr>
          <a:lstStyle/>
          <a:p>
            <a:pPr>
              <a:lnSpc>
                <a:spcPts val="4900"/>
              </a:lnSpc>
              <a:spcBef>
                <a:spcPct val="0"/>
              </a:spcBef>
            </a:pPr>
            <a:r>
              <a:rPr lang="en-US" sz="3500" spc="735">
                <a:solidFill>
                  <a:srgbClr val="FFFFFF"/>
                </a:solidFill>
                <a:latin typeface="Poppins"/>
              </a:rPr>
              <a:t>For Your Attention</a:t>
            </a:r>
          </a:p>
        </p:txBody>
      </p:sp>
      <p:sp>
        <p:nvSpPr>
          <p:cNvPr id="51" name="TextBox 51"/>
          <p:cNvSpPr txBox="1"/>
          <p:nvPr/>
        </p:nvSpPr>
        <p:spPr>
          <a:xfrm>
            <a:off x="1969244" y="835076"/>
            <a:ext cx="6318195" cy="107632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Poppins Semi-Bold"/>
                <a:ea typeface="Poppins Semi-Bold"/>
              </a:rPr>
              <a:t>AIR QUALITY ﻿PREDICTIONS - Minor Project’23</a:t>
            </a:r>
          </a:p>
        </p:txBody>
      </p:sp>
      <p:sp>
        <p:nvSpPr>
          <p:cNvPr id="52" name="Freeform 52"/>
          <p:cNvSpPr/>
          <p:nvPr/>
        </p:nvSpPr>
        <p:spPr>
          <a:xfrm>
            <a:off x="1054779" y="8151411"/>
            <a:ext cx="734867" cy="734867"/>
          </a:xfrm>
          <a:custGeom>
            <a:avLst/>
            <a:gdLst/>
            <a:ahLst/>
            <a:cxnLst/>
            <a:rect l="l" t="t" r="r" b="b"/>
            <a:pathLst>
              <a:path w="734867" h="734867">
                <a:moveTo>
                  <a:pt x="0" y="0"/>
                </a:moveTo>
                <a:lnTo>
                  <a:pt x="734867" y="0"/>
                </a:lnTo>
                <a:lnTo>
                  <a:pt x="734867" y="734867"/>
                </a:lnTo>
                <a:lnTo>
                  <a:pt x="0" y="7348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3" name="TextBox 53"/>
          <p:cNvSpPr txBox="1"/>
          <p:nvPr/>
        </p:nvSpPr>
        <p:spPr>
          <a:xfrm>
            <a:off x="1069922" y="8913081"/>
            <a:ext cx="9140255" cy="550384"/>
          </a:xfrm>
          <a:prstGeom prst="rect">
            <a:avLst/>
          </a:prstGeom>
        </p:spPr>
        <p:txBody>
          <a:bodyPr lIns="0" tIns="0" rIns="0" bIns="0" rtlCol="0" anchor="t">
            <a:spAutoFit/>
          </a:bodyPr>
          <a:lstStyle/>
          <a:p>
            <a:pPr>
              <a:lnSpc>
                <a:spcPts val="4294"/>
              </a:lnSpc>
              <a:spcBef>
                <a:spcPct val="0"/>
              </a:spcBef>
            </a:pPr>
            <a:r>
              <a:rPr lang="en-US" sz="3067" spc="153">
                <a:solidFill>
                  <a:srgbClr val="FFFFFF"/>
                </a:solidFill>
                <a:latin typeface="Poppins"/>
              </a:rPr>
              <a:t>@Minor Project Presentation - 2023</a:t>
            </a:r>
          </a:p>
        </p:txBody>
      </p:sp>
      <p:sp>
        <p:nvSpPr>
          <p:cNvPr id="54" name="TextBox 54"/>
          <p:cNvSpPr txBox="1"/>
          <p:nvPr/>
        </p:nvSpPr>
        <p:spPr>
          <a:xfrm>
            <a:off x="1967857" y="8232026"/>
            <a:ext cx="7354534" cy="560410"/>
          </a:xfrm>
          <a:prstGeom prst="rect">
            <a:avLst/>
          </a:prstGeom>
        </p:spPr>
        <p:txBody>
          <a:bodyPr lIns="0" tIns="0" rIns="0" bIns="0" rtlCol="0" anchor="t">
            <a:spAutoFit/>
          </a:bodyPr>
          <a:lstStyle/>
          <a:p>
            <a:pPr>
              <a:lnSpc>
                <a:spcPts val="4600"/>
              </a:lnSpc>
              <a:spcBef>
                <a:spcPct val="0"/>
              </a:spcBef>
            </a:pPr>
            <a:r>
              <a:rPr lang="en-US" sz="3286" u="sng" dirty="0">
                <a:solidFill>
                  <a:schemeClr val="bg1"/>
                </a:solidFill>
                <a:latin typeface="Poppins Semi-Bold"/>
                <a:hlinkClick r:id="rId8" tooltip="https://minor-project.my.canva.site/air-quality-prediction">
                  <a:extLst>
                    <a:ext uri="{A12FA001-AC4F-418D-AE19-62706E023703}">
                      <ahyp:hlinkClr xmlns:ahyp="http://schemas.microsoft.com/office/drawing/2018/hyperlinkcolor" val="tx"/>
                    </a:ext>
                  </a:extLst>
                </a:hlinkClick>
              </a:rPr>
              <a:t>www.air-quality-predict.com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699718" y="497985"/>
            <a:ext cx="7475557" cy="6810704"/>
            <a:chOff x="0" y="0"/>
            <a:chExt cx="812800" cy="740512"/>
          </a:xfrm>
        </p:grpSpPr>
        <p:sp>
          <p:nvSpPr>
            <p:cNvPr id="3" name="Freeform 3"/>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4" name="TextBox 4"/>
            <p:cNvSpPr txBox="1"/>
            <p:nvPr/>
          </p:nvSpPr>
          <p:spPr>
            <a:xfrm>
              <a:off x="139700" y="89176"/>
              <a:ext cx="533400" cy="52406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383628" y="1118927"/>
            <a:ext cx="6107738" cy="5568820"/>
            <a:chOff x="0" y="0"/>
            <a:chExt cx="4605871" cy="4199471"/>
          </a:xfrm>
        </p:grpSpPr>
        <p:sp>
          <p:nvSpPr>
            <p:cNvPr id="6" name="Freeform 6"/>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2"/>
              <a:stretch>
                <a:fillRect l="-28179" r="-28179"/>
              </a:stretch>
            </a:blipFill>
          </p:spPr>
        </p:sp>
      </p:grpSp>
      <p:grpSp>
        <p:nvGrpSpPr>
          <p:cNvPr id="7" name="Group 7"/>
          <p:cNvGrpSpPr/>
          <p:nvPr/>
        </p:nvGrpSpPr>
        <p:grpSpPr>
          <a:xfrm>
            <a:off x="13094181" y="4576059"/>
            <a:ext cx="5139315" cy="4682241"/>
            <a:chOff x="0" y="0"/>
            <a:chExt cx="812800" cy="740512"/>
          </a:xfrm>
        </p:grpSpPr>
        <p:sp>
          <p:nvSpPr>
            <p:cNvPr id="8" name="Freeform 8"/>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0000"/>
            </a:solidFill>
          </p:spPr>
        </p:sp>
        <p:sp>
          <p:nvSpPr>
            <p:cNvPr id="9" name="TextBox 9"/>
            <p:cNvSpPr txBox="1"/>
            <p:nvPr/>
          </p:nvSpPr>
          <p:spPr>
            <a:xfrm>
              <a:off x="139700" y="89176"/>
              <a:ext cx="533400" cy="524061"/>
            </a:xfrm>
            <a:prstGeom prst="rect">
              <a:avLst/>
            </a:prstGeom>
          </p:spPr>
          <p:txBody>
            <a:bodyPr lIns="43619" tIns="43619" rIns="43619" bIns="43619" rtlCol="0" anchor="ctr"/>
            <a:lstStyle/>
            <a:p>
              <a:pPr algn="ctr">
                <a:lnSpc>
                  <a:spcPts val="2659"/>
                </a:lnSpc>
              </a:pPr>
              <a:endParaRPr/>
            </a:p>
          </p:txBody>
        </p:sp>
      </p:grpSp>
      <p:grpSp>
        <p:nvGrpSpPr>
          <p:cNvPr id="10" name="Group 10"/>
          <p:cNvGrpSpPr/>
          <p:nvPr/>
        </p:nvGrpSpPr>
        <p:grpSpPr>
          <a:xfrm>
            <a:off x="13475181" y="5096240"/>
            <a:ext cx="4373592" cy="3987687"/>
            <a:chOff x="0" y="0"/>
            <a:chExt cx="4605871" cy="4199471"/>
          </a:xfrm>
        </p:grpSpPr>
        <p:sp>
          <p:nvSpPr>
            <p:cNvPr id="11" name="Freeform 11"/>
            <p:cNvSpPr/>
            <p:nvPr/>
          </p:nvSpPr>
          <p:spPr>
            <a:xfrm>
              <a:off x="0" y="0"/>
              <a:ext cx="4605909" cy="4199509"/>
            </a:xfrm>
            <a:custGeom>
              <a:avLst/>
              <a:gdLst/>
              <a:ahLst/>
              <a:cxnLst/>
              <a:rect l="l" t="t" r="r" b="b"/>
              <a:pathLst>
                <a:path w="4605909" h="4199509">
                  <a:moveTo>
                    <a:pt x="2302891" y="0"/>
                  </a:moveTo>
                  <a:lnTo>
                    <a:pt x="0" y="2099691"/>
                  </a:lnTo>
                  <a:lnTo>
                    <a:pt x="2302891" y="4199509"/>
                  </a:lnTo>
                  <a:lnTo>
                    <a:pt x="4605909" y="2099691"/>
                  </a:lnTo>
                  <a:lnTo>
                    <a:pt x="2302891" y="0"/>
                  </a:lnTo>
                  <a:close/>
                </a:path>
              </a:pathLst>
            </a:custGeom>
            <a:blipFill>
              <a:blip r:embed="rId3"/>
              <a:stretch>
                <a:fillRect l="-18382" r="-18382"/>
              </a:stretch>
            </a:blipFill>
          </p:spPr>
        </p:sp>
      </p:grpSp>
      <p:grpSp>
        <p:nvGrpSpPr>
          <p:cNvPr id="12" name="Group 12"/>
          <p:cNvGrpSpPr/>
          <p:nvPr/>
        </p:nvGrpSpPr>
        <p:grpSpPr>
          <a:xfrm>
            <a:off x="12622990" y="-1855118"/>
            <a:ext cx="3641647" cy="3268417"/>
            <a:chOff x="0" y="0"/>
            <a:chExt cx="2254095" cy="2023074"/>
          </a:xfrm>
        </p:grpSpPr>
        <p:sp>
          <p:nvSpPr>
            <p:cNvPr id="13" name="Freeform 13"/>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5870"/>
            </a:solidFill>
          </p:spPr>
        </p:sp>
        <p:sp>
          <p:nvSpPr>
            <p:cNvPr id="14" name="TextBox 14"/>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3475181" y="8652792"/>
            <a:ext cx="3641647" cy="3268417"/>
            <a:chOff x="0" y="0"/>
            <a:chExt cx="2254095" cy="2023074"/>
          </a:xfrm>
        </p:grpSpPr>
        <p:sp>
          <p:nvSpPr>
            <p:cNvPr id="16" name="Freeform 16"/>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74C60"/>
            </a:solidFill>
          </p:spPr>
        </p:sp>
        <p:sp>
          <p:nvSpPr>
            <p:cNvPr id="17" name="TextBox 17"/>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5427971" y="-1117173"/>
            <a:ext cx="3641647" cy="3268417"/>
            <a:chOff x="0" y="0"/>
            <a:chExt cx="2254095" cy="2023074"/>
          </a:xfrm>
        </p:grpSpPr>
        <p:sp>
          <p:nvSpPr>
            <p:cNvPr id="19" name="Freeform 19"/>
            <p:cNvSpPr/>
            <p:nvPr/>
          </p:nvSpPr>
          <p:spPr>
            <a:xfrm>
              <a:off x="0" y="0"/>
              <a:ext cx="2254095" cy="2023074"/>
            </a:xfrm>
            <a:custGeom>
              <a:avLst/>
              <a:gdLst/>
              <a:ahLst/>
              <a:cxnLst/>
              <a:rect l="l" t="t" r="r" b="b"/>
              <a:pathLst>
                <a:path w="2254095" h="2023074">
                  <a:moveTo>
                    <a:pt x="1127047" y="0"/>
                  </a:moveTo>
                  <a:lnTo>
                    <a:pt x="2254095" y="1011537"/>
                  </a:lnTo>
                  <a:lnTo>
                    <a:pt x="1127047" y="2023074"/>
                  </a:lnTo>
                  <a:lnTo>
                    <a:pt x="0" y="1011537"/>
                  </a:lnTo>
                  <a:lnTo>
                    <a:pt x="1127047" y="0"/>
                  </a:lnTo>
                  <a:close/>
                </a:path>
              </a:pathLst>
            </a:custGeom>
            <a:solidFill>
              <a:srgbClr val="000000"/>
            </a:solidFill>
          </p:spPr>
        </p:sp>
        <p:sp>
          <p:nvSpPr>
            <p:cNvPr id="20" name="TextBox 20"/>
            <p:cNvSpPr txBox="1"/>
            <p:nvPr/>
          </p:nvSpPr>
          <p:spPr>
            <a:xfrm>
              <a:off x="387422" y="309616"/>
              <a:ext cx="1479250" cy="1365742"/>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4809786" y="7952148"/>
            <a:ext cx="4065231" cy="3673735"/>
            <a:chOff x="0" y="0"/>
            <a:chExt cx="2254095" cy="2037017"/>
          </a:xfrm>
        </p:grpSpPr>
        <p:sp>
          <p:nvSpPr>
            <p:cNvPr id="22" name="Freeform 22"/>
            <p:cNvSpPr/>
            <p:nvPr/>
          </p:nvSpPr>
          <p:spPr>
            <a:xfrm>
              <a:off x="0" y="0"/>
              <a:ext cx="2254095" cy="2037017"/>
            </a:xfrm>
            <a:custGeom>
              <a:avLst/>
              <a:gdLst/>
              <a:ahLst/>
              <a:cxnLst/>
              <a:rect l="l" t="t" r="r" b="b"/>
              <a:pathLst>
                <a:path w="2254095" h="2037017">
                  <a:moveTo>
                    <a:pt x="1127047" y="0"/>
                  </a:moveTo>
                  <a:lnTo>
                    <a:pt x="2254095" y="1018509"/>
                  </a:lnTo>
                  <a:lnTo>
                    <a:pt x="1127047" y="2037017"/>
                  </a:lnTo>
                  <a:lnTo>
                    <a:pt x="0" y="1018509"/>
                  </a:lnTo>
                  <a:lnTo>
                    <a:pt x="1127047" y="0"/>
                  </a:lnTo>
                  <a:close/>
                </a:path>
              </a:pathLst>
            </a:custGeom>
            <a:solidFill>
              <a:srgbClr val="323940"/>
            </a:solidFill>
          </p:spPr>
        </p:sp>
        <p:sp>
          <p:nvSpPr>
            <p:cNvPr id="23" name="TextBox 23"/>
            <p:cNvSpPr txBox="1"/>
            <p:nvPr/>
          </p:nvSpPr>
          <p:spPr>
            <a:xfrm>
              <a:off x="387422" y="312012"/>
              <a:ext cx="1479250" cy="1374893"/>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2002566" y="-1117173"/>
            <a:ext cx="7315200" cy="2843784"/>
          </a:xfrm>
          <a:custGeom>
            <a:avLst/>
            <a:gdLst/>
            <a:ahLst/>
            <a:cxnLst/>
            <a:rect l="l" t="t" r="r" b="b"/>
            <a:pathLst>
              <a:path w="7315200" h="2843784">
                <a:moveTo>
                  <a:pt x="0" y="0"/>
                </a:moveTo>
                <a:lnTo>
                  <a:pt x="7315200" y="0"/>
                </a:lnTo>
                <a:lnTo>
                  <a:pt x="7315200" y="2843784"/>
                </a:lnTo>
                <a:lnTo>
                  <a:pt x="0" y="2843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0" y="8128449"/>
            <a:ext cx="4330776" cy="1910955"/>
          </a:xfrm>
          <a:custGeom>
            <a:avLst/>
            <a:gdLst/>
            <a:ahLst/>
            <a:cxnLst/>
            <a:rect l="l" t="t" r="r" b="b"/>
            <a:pathLst>
              <a:path w="4330776" h="1910955">
                <a:moveTo>
                  <a:pt x="0" y="0"/>
                </a:moveTo>
                <a:lnTo>
                  <a:pt x="4330776" y="0"/>
                </a:lnTo>
                <a:lnTo>
                  <a:pt x="4330776" y="1910955"/>
                </a:lnTo>
                <a:lnTo>
                  <a:pt x="0" y="1910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4267200" y="7535472"/>
            <a:ext cx="3872089" cy="3267075"/>
          </a:xfrm>
          <a:custGeom>
            <a:avLst/>
            <a:gdLst/>
            <a:ahLst/>
            <a:cxnLst/>
            <a:rect l="l" t="t" r="r" b="b"/>
            <a:pathLst>
              <a:path w="3872089" h="3267075">
                <a:moveTo>
                  <a:pt x="0" y="0"/>
                </a:moveTo>
                <a:lnTo>
                  <a:pt x="3872089" y="0"/>
                </a:lnTo>
                <a:lnTo>
                  <a:pt x="3872089" y="3267075"/>
                </a:lnTo>
                <a:lnTo>
                  <a:pt x="0" y="32670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8518456" y="8418449"/>
            <a:ext cx="2094126" cy="2094126"/>
          </a:xfrm>
          <a:custGeom>
            <a:avLst/>
            <a:gdLst/>
            <a:ahLst/>
            <a:cxnLst/>
            <a:rect l="l" t="t" r="r" b="b"/>
            <a:pathLst>
              <a:path w="2094126" h="2094126">
                <a:moveTo>
                  <a:pt x="0" y="0"/>
                </a:moveTo>
                <a:lnTo>
                  <a:pt x="2094126" y="0"/>
                </a:lnTo>
                <a:lnTo>
                  <a:pt x="2094126" y="2094126"/>
                </a:lnTo>
                <a:lnTo>
                  <a:pt x="0" y="20941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TextBox 28"/>
          <p:cNvSpPr txBox="1"/>
          <p:nvPr/>
        </p:nvSpPr>
        <p:spPr>
          <a:xfrm>
            <a:off x="1028700" y="3792147"/>
            <a:ext cx="10421871" cy="2895600"/>
          </a:xfrm>
          <a:prstGeom prst="rect">
            <a:avLst/>
          </a:prstGeom>
        </p:spPr>
        <p:txBody>
          <a:bodyPr lIns="0" tIns="0" rIns="0" bIns="0" rtlCol="0" anchor="t">
            <a:spAutoFit/>
          </a:bodyPr>
          <a:lstStyle/>
          <a:p>
            <a:pPr algn="just">
              <a:lnSpc>
                <a:spcPts val="3240"/>
              </a:lnSpc>
            </a:pPr>
            <a:r>
              <a:rPr lang="en-US" sz="2700">
                <a:solidFill>
                  <a:srgbClr val="FFFFFF"/>
                </a:solidFill>
                <a:latin typeface="Poppins"/>
              </a:rPr>
              <a:t>Predicting air quality means guessing how much pollution will be in the air in the coming time. This is really important for keeping people healthy, watching the environment, and making rules about what we can and can't do. Lots of things, like car exhaust, factories, nature, and weather, all affect how clean or dirty the air will be. By figuring this out, we can take steps to keep the air as clean as possible for everyone.</a:t>
            </a:r>
          </a:p>
        </p:txBody>
      </p:sp>
      <p:sp>
        <p:nvSpPr>
          <p:cNvPr id="29" name="Freeform 29"/>
          <p:cNvSpPr/>
          <p:nvPr/>
        </p:nvSpPr>
        <p:spPr>
          <a:xfrm>
            <a:off x="10305256" y="7794464"/>
            <a:ext cx="2788925" cy="997041"/>
          </a:xfrm>
          <a:custGeom>
            <a:avLst/>
            <a:gdLst/>
            <a:ahLst/>
            <a:cxnLst/>
            <a:rect l="l" t="t" r="r" b="b"/>
            <a:pathLst>
              <a:path w="2788925" h="997041">
                <a:moveTo>
                  <a:pt x="0" y="0"/>
                </a:moveTo>
                <a:lnTo>
                  <a:pt x="2788925" y="0"/>
                </a:lnTo>
                <a:lnTo>
                  <a:pt x="2788925" y="997041"/>
                </a:lnTo>
                <a:lnTo>
                  <a:pt x="0" y="9970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30"/>
          <p:cNvSpPr txBox="1"/>
          <p:nvPr/>
        </p:nvSpPr>
        <p:spPr>
          <a:xfrm>
            <a:off x="2245478" y="2433818"/>
            <a:ext cx="8567867" cy="901700"/>
          </a:xfrm>
          <a:prstGeom prst="rect">
            <a:avLst/>
          </a:prstGeom>
        </p:spPr>
        <p:txBody>
          <a:bodyPr lIns="0" tIns="0" rIns="0" bIns="0" rtlCol="0" anchor="t">
            <a:spAutoFit/>
          </a:bodyPr>
          <a:lstStyle/>
          <a:p>
            <a:pPr>
              <a:lnSpc>
                <a:spcPts val="7000"/>
              </a:lnSpc>
              <a:spcBef>
                <a:spcPct val="0"/>
              </a:spcBef>
            </a:pPr>
            <a:r>
              <a:rPr lang="en-US" sz="5000">
                <a:solidFill>
                  <a:srgbClr val="348888"/>
                </a:solidFill>
                <a:latin typeface="Poppins Bold"/>
              </a:rPr>
              <a:t>Presentation Overview</a:t>
            </a:r>
          </a:p>
        </p:txBody>
      </p:sp>
      <p:sp>
        <p:nvSpPr>
          <p:cNvPr id="31" name="TextBox 31"/>
          <p:cNvSpPr txBox="1"/>
          <p:nvPr/>
        </p:nvSpPr>
        <p:spPr>
          <a:xfrm>
            <a:off x="4330776" y="1725794"/>
            <a:ext cx="7119794" cy="727074"/>
          </a:xfrm>
          <a:prstGeom prst="rect">
            <a:avLst/>
          </a:prstGeom>
        </p:spPr>
        <p:txBody>
          <a:bodyPr lIns="0" tIns="0" rIns="0" bIns="0" rtlCol="0" anchor="t">
            <a:spAutoFit/>
          </a:bodyPr>
          <a:lstStyle/>
          <a:p>
            <a:pPr>
              <a:lnSpc>
                <a:spcPts val="5600"/>
              </a:lnSpc>
              <a:spcBef>
                <a:spcPct val="0"/>
              </a:spcBef>
            </a:pPr>
            <a:r>
              <a:rPr lang="en-US" sz="4000">
                <a:solidFill>
                  <a:srgbClr val="348888"/>
                </a:solidFill>
                <a:latin typeface="Poppins Semi-Bold"/>
              </a:rPr>
              <a:t>Introduction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5856996"/>
            <a:ext cx="3283202" cy="1809865"/>
          </a:xfrm>
          <a:custGeom>
            <a:avLst/>
            <a:gdLst/>
            <a:ahLst/>
            <a:cxnLst/>
            <a:rect l="l" t="t" r="r" b="b"/>
            <a:pathLst>
              <a:path w="3283202" h="1809865">
                <a:moveTo>
                  <a:pt x="0" y="0"/>
                </a:moveTo>
                <a:lnTo>
                  <a:pt x="3283202" y="0"/>
                </a:lnTo>
                <a:lnTo>
                  <a:pt x="3283202" y="1809865"/>
                </a:lnTo>
                <a:lnTo>
                  <a:pt x="0" y="1809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36228" y="6172200"/>
            <a:ext cx="4099370" cy="4114800"/>
          </a:xfrm>
          <a:custGeom>
            <a:avLst/>
            <a:gdLst/>
            <a:ahLst/>
            <a:cxnLst/>
            <a:rect l="l" t="t" r="r" b="b"/>
            <a:pathLst>
              <a:path w="4099370" h="4114800">
                <a:moveTo>
                  <a:pt x="0" y="0"/>
                </a:moveTo>
                <a:lnTo>
                  <a:pt x="4099370" y="0"/>
                </a:lnTo>
                <a:lnTo>
                  <a:pt x="40993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185548" y="8784510"/>
            <a:ext cx="1102452" cy="1502490"/>
          </a:xfrm>
          <a:custGeom>
            <a:avLst/>
            <a:gdLst/>
            <a:ahLst/>
            <a:cxnLst/>
            <a:rect l="l" t="t" r="r" b="b"/>
            <a:pathLst>
              <a:path w="1102452" h="1502490">
                <a:moveTo>
                  <a:pt x="0" y="0"/>
                </a:moveTo>
                <a:lnTo>
                  <a:pt x="1102452" y="0"/>
                </a:lnTo>
                <a:lnTo>
                  <a:pt x="1102452" y="1502490"/>
                </a:lnTo>
                <a:lnTo>
                  <a:pt x="0" y="15024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135598" y="6756247"/>
            <a:ext cx="4056526" cy="4056526"/>
          </a:xfrm>
          <a:custGeom>
            <a:avLst/>
            <a:gdLst/>
            <a:ahLst/>
            <a:cxnLst/>
            <a:rect l="l" t="t" r="r" b="b"/>
            <a:pathLst>
              <a:path w="4056526" h="4056526">
                <a:moveTo>
                  <a:pt x="0" y="0"/>
                </a:moveTo>
                <a:lnTo>
                  <a:pt x="4056526" y="0"/>
                </a:lnTo>
                <a:lnTo>
                  <a:pt x="4056526" y="4056526"/>
                </a:lnTo>
                <a:lnTo>
                  <a:pt x="0" y="40565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779184" y="6318201"/>
            <a:ext cx="3013407" cy="2501128"/>
          </a:xfrm>
          <a:custGeom>
            <a:avLst/>
            <a:gdLst/>
            <a:ahLst/>
            <a:cxnLst/>
            <a:rect l="l" t="t" r="r" b="b"/>
            <a:pathLst>
              <a:path w="3013407" h="2501128">
                <a:moveTo>
                  <a:pt x="0" y="0"/>
                </a:moveTo>
                <a:lnTo>
                  <a:pt x="3013407" y="0"/>
                </a:lnTo>
                <a:lnTo>
                  <a:pt x="3013407" y="2501127"/>
                </a:lnTo>
                <a:lnTo>
                  <a:pt x="0" y="25011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028700" y="1187450"/>
            <a:ext cx="10114426" cy="901700"/>
          </a:xfrm>
          <a:prstGeom prst="rect">
            <a:avLst/>
          </a:prstGeom>
        </p:spPr>
        <p:txBody>
          <a:bodyPr lIns="0" tIns="0" rIns="0" bIns="0" rtlCol="0" anchor="t">
            <a:spAutoFit/>
          </a:bodyPr>
          <a:lstStyle/>
          <a:p>
            <a:pPr>
              <a:lnSpc>
                <a:spcPts val="7000"/>
              </a:lnSpc>
              <a:spcBef>
                <a:spcPct val="0"/>
              </a:spcBef>
            </a:pPr>
            <a:r>
              <a:rPr lang="en-US" sz="5000">
                <a:solidFill>
                  <a:srgbClr val="348888"/>
                </a:solidFill>
                <a:latin typeface="Poppins Bold"/>
              </a:rPr>
              <a:t>AIR QUALITY PREDICTIONS </a:t>
            </a:r>
          </a:p>
        </p:txBody>
      </p:sp>
      <p:sp>
        <p:nvSpPr>
          <p:cNvPr id="8" name="TextBox 8"/>
          <p:cNvSpPr txBox="1"/>
          <p:nvPr/>
        </p:nvSpPr>
        <p:spPr>
          <a:xfrm>
            <a:off x="1028700" y="603250"/>
            <a:ext cx="7119794" cy="727074"/>
          </a:xfrm>
          <a:prstGeom prst="rect">
            <a:avLst/>
          </a:prstGeom>
        </p:spPr>
        <p:txBody>
          <a:bodyPr lIns="0" tIns="0" rIns="0" bIns="0" rtlCol="0" anchor="t">
            <a:spAutoFit/>
          </a:bodyPr>
          <a:lstStyle/>
          <a:p>
            <a:pPr>
              <a:lnSpc>
                <a:spcPts val="5600"/>
              </a:lnSpc>
              <a:spcBef>
                <a:spcPct val="0"/>
              </a:spcBef>
            </a:pPr>
            <a:r>
              <a:rPr lang="en-US" sz="4000">
                <a:solidFill>
                  <a:srgbClr val="348888"/>
                </a:solidFill>
                <a:latin typeface="Poppins Bold"/>
              </a:rPr>
              <a:t>OBJECTIVE</a:t>
            </a:r>
            <a:r>
              <a:rPr lang="en-US" sz="4000">
                <a:solidFill>
                  <a:srgbClr val="348888"/>
                </a:solidFill>
                <a:latin typeface="Poppins"/>
              </a:rPr>
              <a:t>  </a:t>
            </a:r>
          </a:p>
        </p:txBody>
      </p:sp>
      <p:sp>
        <p:nvSpPr>
          <p:cNvPr id="9" name="TextBox 9"/>
          <p:cNvSpPr txBox="1"/>
          <p:nvPr/>
        </p:nvSpPr>
        <p:spPr>
          <a:xfrm>
            <a:off x="1028700" y="2546783"/>
            <a:ext cx="16880038" cy="2486025"/>
          </a:xfrm>
          <a:prstGeom prst="rect">
            <a:avLst/>
          </a:prstGeom>
        </p:spPr>
        <p:txBody>
          <a:bodyPr lIns="0" tIns="0" rIns="0" bIns="0" rtlCol="0" anchor="t">
            <a:spAutoFit/>
          </a:bodyPr>
          <a:lstStyle/>
          <a:p>
            <a:pPr algn="just">
              <a:lnSpc>
                <a:spcPts val="3240"/>
              </a:lnSpc>
            </a:pPr>
            <a:r>
              <a:rPr lang="en-US" sz="2700">
                <a:solidFill>
                  <a:srgbClr val="FFFFFF"/>
                </a:solidFill>
                <a:latin typeface="Poppins"/>
              </a:rPr>
              <a:t>The primary objective of air quality prediction is to leverage scientific models and computational techniques, often facilitated by tools like Python programming, to forecast and anticipate variations in air pollutant levels within specific regions or areas. By analyzing historical and real?time data encompassing various pollutants like particulate matter (PM2.5, PM10), ozone, nitrogen dioxide (NO2), sulfur dioxide (SO2), and carbon monoxide (CO), these predictive models aim to provide accurate and timely information about air quality.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14023" y="1827820"/>
            <a:ext cx="7232964" cy="2871762"/>
            <a:chOff x="0" y="0"/>
            <a:chExt cx="1778627" cy="706183"/>
          </a:xfrm>
        </p:grpSpPr>
        <p:sp>
          <p:nvSpPr>
            <p:cNvPr id="3" name="Freeform 3"/>
            <p:cNvSpPr/>
            <p:nvPr/>
          </p:nvSpPr>
          <p:spPr>
            <a:xfrm>
              <a:off x="0" y="0"/>
              <a:ext cx="1778627" cy="706183"/>
            </a:xfrm>
            <a:custGeom>
              <a:avLst/>
              <a:gdLst/>
              <a:ahLst/>
              <a:cxnLst/>
              <a:rect l="l" t="t" r="r" b="b"/>
              <a:pathLst>
                <a:path w="1778627" h="706183">
                  <a:moveTo>
                    <a:pt x="0" y="0"/>
                  </a:moveTo>
                  <a:lnTo>
                    <a:pt x="1778627" y="0"/>
                  </a:lnTo>
                  <a:lnTo>
                    <a:pt x="1778627" y="706183"/>
                  </a:lnTo>
                  <a:lnTo>
                    <a:pt x="0" y="706183"/>
                  </a:lnTo>
                  <a:close/>
                </a:path>
              </a:pathLst>
            </a:custGeom>
            <a:solidFill>
              <a:srgbClr val="348888"/>
            </a:solidFill>
          </p:spPr>
        </p:sp>
        <p:sp>
          <p:nvSpPr>
            <p:cNvPr id="4" name="TextBox 4"/>
            <p:cNvSpPr txBox="1"/>
            <p:nvPr/>
          </p:nvSpPr>
          <p:spPr>
            <a:xfrm>
              <a:off x="0" y="-38100"/>
              <a:ext cx="1778627" cy="7442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4176603"/>
            <a:ext cx="7232964" cy="2871762"/>
            <a:chOff x="0" y="0"/>
            <a:chExt cx="1778627" cy="706183"/>
          </a:xfrm>
        </p:grpSpPr>
        <p:sp>
          <p:nvSpPr>
            <p:cNvPr id="6" name="Freeform 6"/>
            <p:cNvSpPr/>
            <p:nvPr/>
          </p:nvSpPr>
          <p:spPr>
            <a:xfrm>
              <a:off x="0" y="0"/>
              <a:ext cx="1778627" cy="706183"/>
            </a:xfrm>
            <a:custGeom>
              <a:avLst/>
              <a:gdLst/>
              <a:ahLst/>
              <a:cxnLst/>
              <a:rect l="l" t="t" r="r" b="b"/>
              <a:pathLst>
                <a:path w="1778627" h="706183">
                  <a:moveTo>
                    <a:pt x="0" y="0"/>
                  </a:moveTo>
                  <a:lnTo>
                    <a:pt x="1778627" y="0"/>
                  </a:lnTo>
                  <a:lnTo>
                    <a:pt x="1778627" y="706183"/>
                  </a:lnTo>
                  <a:lnTo>
                    <a:pt x="0" y="706183"/>
                  </a:lnTo>
                  <a:close/>
                </a:path>
              </a:pathLst>
            </a:custGeom>
            <a:solidFill>
              <a:srgbClr val="348888"/>
            </a:solidFill>
          </p:spPr>
        </p:sp>
        <p:sp>
          <p:nvSpPr>
            <p:cNvPr id="7" name="TextBox 7"/>
            <p:cNvSpPr txBox="1"/>
            <p:nvPr/>
          </p:nvSpPr>
          <p:spPr>
            <a:xfrm>
              <a:off x="0" y="-38100"/>
              <a:ext cx="1778627" cy="74428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36894" y="1028700"/>
            <a:ext cx="1754258" cy="1598240"/>
            <a:chOff x="0" y="0"/>
            <a:chExt cx="812800" cy="740512"/>
          </a:xfrm>
        </p:grpSpPr>
        <p:sp>
          <p:nvSpPr>
            <p:cNvPr id="9" name="Freeform 9"/>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10" name="TextBox 10"/>
            <p:cNvSpPr txBox="1"/>
            <p:nvPr/>
          </p:nvSpPr>
          <p:spPr>
            <a:xfrm>
              <a:off x="139700" y="89176"/>
              <a:ext cx="533400" cy="524061"/>
            </a:xfrm>
            <a:prstGeom prst="rect">
              <a:avLst/>
            </a:prstGeom>
          </p:spPr>
          <p:txBody>
            <a:bodyPr lIns="41020" tIns="41020" rIns="41020" bIns="41020" rtlCol="0" anchor="ctr"/>
            <a:lstStyle/>
            <a:p>
              <a:pPr algn="ctr">
                <a:lnSpc>
                  <a:spcPts val="2659"/>
                </a:lnSpc>
              </a:pPr>
              <a:endParaRPr/>
            </a:p>
          </p:txBody>
        </p:sp>
      </p:grpSp>
      <p:grpSp>
        <p:nvGrpSpPr>
          <p:cNvPr id="11" name="Group 11"/>
          <p:cNvGrpSpPr/>
          <p:nvPr/>
        </p:nvGrpSpPr>
        <p:grpSpPr>
          <a:xfrm>
            <a:off x="15499835" y="3377483"/>
            <a:ext cx="1754258" cy="1598240"/>
            <a:chOff x="0" y="0"/>
            <a:chExt cx="812800" cy="740512"/>
          </a:xfrm>
        </p:grpSpPr>
        <p:sp>
          <p:nvSpPr>
            <p:cNvPr id="12" name="Freeform 12"/>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13" name="TextBox 13"/>
            <p:cNvSpPr txBox="1"/>
            <p:nvPr/>
          </p:nvSpPr>
          <p:spPr>
            <a:xfrm>
              <a:off x="139700" y="89176"/>
              <a:ext cx="533400" cy="524061"/>
            </a:xfrm>
            <a:prstGeom prst="rect">
              <a:avLst/>
            </a:prstGeom>
          </p:spPr>
          <p:txBody>
            <a:bodyPr lIns="41020" tIns="41020" rIns="41020" bIns="41020" rtlCol="0" anchor="ctr"/>
            <a:lstStyle/>
            <a:p>
              <a:pPr algn="ctr">
                <a:lnSpc>
                  <a:spcPts val="2659"/>
                </a:lnSpc>
              </a:pPr>
              <a:endParaRPr/>
            </a:p>
          </p:txBody>
        </p:sp>
      </p:grpSp>
      <p:sp>
        <p:nvSpPr>
          <p:cNvPr id="14" name="Freeform 14"/>
          <p:cNvSpPr/>
          <p:nvPr/>
        </p:nvSpPr>
        <p:spPr>
          <a:xfrm>
            <a:off x="995942" y="1271054"/>
            <a:ext cx="836162" cy="1113533"/>
          </a:xfrm>
          <a:custGeom>
            <a:avLst/>
            <a:gdLst/>
            <a:ahLst/>
            <a:cxnLst/>
            <a:rect l="l" t="t" r="r" b="b"/>
            <a:pathLst>
              <a:path w="836162" h="1113533">
                <a:moveTo>
                  <a:pt x="0" y="0"/>
                </a:moveTo>
                <a:lnTo>
                  <a:pt x="836162" y="0"/>
                </a:lnTo>
                <a:lnTo>
                  <a:pt x="836162" y="1113532"/>
                </a:lnTo>
                <a:lnTo>
                  <a:pt x="0" y="111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5991641" y="3785593"/>
            <a:ext cx="770646" cy="782021"/>
          </a:xfrm>
          <a:custGeom>
            <a:avLst/>
            <a:gdLst/>
            <a:ahLst/>
            <a:cxnLst/>
            <a:rect l="l" t="t" r="r" b="b"/>
            <a:pathLst>
              <a:path w="770646" h="782021">
                <a:moveTo>
                  <a:pt x="0" y="0"/>
                </a:moveTo>
                <a:lnTo>
                  <a:pt x="770646" y="0"/>
                </a:lnTo>
                <a:lnTo>
                  <a:pt x="770646" y="782020"/>
                </a:lnTo>
                <a:lnTo>
                  <a:pt x="0" y="7820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139506" y="1802419"/>
            <a:ext cx="7119794" cy="901700"/>
          </a:xfrm>
          <a:prstGeom prst="rect">
            <a:avLst/>
          </a:prstGeom>
        </p:spPr>
        <p:txBody>
          <a:bodyPr lIns="0" tIns="0" rIns="0" bIns="0" rtlCol="0" anchor="t">
            <a:spAutoFit/>
          </a:bodyPr>
          <a:lstStyle/>
          <a:p>
            <a:pPr algn="r">
              <a:lnSpc>
                <a:spcPts val="7000"/>
              </a:lnSpc>
              <a:spcBef>
                <a:spcPct val="0"/>
              </a:spcBef>
            </a:pPr>
            <a:r>
              <a:rPr lang="en-US" sz="5000">
                <a:solidFill>
                  <a:srgbClr val="348888"/>
                </a:solidFill>
                <a:latin typeface="Poppins Bold"/>
              </a:rPr>
              <a:t>Main Questions</a:t>
            </a:r>
          </a:p>
        </p:txBody>
      </p:sp>
      <p:sp>
        <p:nvSpPr>
          <p:cNvPr id="17" name="TextBox 17"/>
          <p:cNvSpPr txBox="1"/>
          <p:nvPr/>
        </p:nvSpPr>
        <p:spPr>
          <a:xfrm>
            <a:off x="10139506" y="1218220"/>
            <a:ext cx="7119794" cy="727074"/>
          </a:xfrm>
          <a:prstGeom prst="rect">
            <a:avLst/>
          </a:prstGeom>
        </p:spPr>
        <p:txBody>
          <a:bodyPr lIns="0" tIns="0" rIns="0" bIns="0" rtlCol="0" anchor="t">
            <a:spAutoFit/>
          </a:bodyPr>
          <a:lstStyle/>
          <a:p>
            <a:pPr algn="r">
              <a:lnSpc>
                <a:spcPts val="5600"/>
              </a:lnSpc>
              <a:spcBef>
                <a:spcPct val="0"/>
              </a:spcBef>
            </a:pPr>
            <a:r>
              <a:rPr lang="en-US" sz="4000">
                <a:solidFill>
                  <a:srgbClr val="F1F2F2"/>
                </a:solidFill>
                <a:latin typeface="Poppins Semi-Bold"/>
              </a:rPr>
              <a:t>Our Project</a:t>
            </a:r>
          </a:p>
        </p:txBody>
      </p:sp>
      <p:sp>
        <p:nvSpPr>
          <p:cNvPr id="18" name="TextBox 18"/>
          <p:cNvSpPr txBox="1"/>
          <p:nvPr/>
        </p:nvSpPr>
        <p:spPr>
          <a:xfrm>
            <a:off x="2291152" y="1882851"/>
            <a:ext cx="6350628" cy="759454"/>
          </a:xfrm>
          <a:prstGeom prst="rect">
            <a:avLst/>
          </a:prstGeom>
        </p:spPr>
        <p:txBody>
          <a:bodyPr lIns="0" tIns="0" rIns="0" bIns="0" rtlCol="0" anchor="t">
            <a:spAutoFit/>
          </a:bodyPr>
          <a:lstStyle/>
          <a:p>
            <a:pPr>
              <a:lnSpc>
                <a:spcPts val="5915"/>
              </a:lnSpc>
              <a:spcBef>
                <a:spcPct val="0"/>
              </a:spcBef>
            </a:pPr>
            <a:r>
              <a:rPr lang="en-US" sz="4225">
                <a:solidFill>
                  <a:srgbClr val="F4F8F9"/>
                </a:solidFill>
                <a:latin typeface="Poppins Bold"/>
              </a:rPr>
              <a:t>Research Question 1 ?</a:t>
            </a:r>
          </a:p>
        </p:txBody>
      </p:sp>
      <p:sp>
        <p:nvSpPr>
          <p:cNvPr id="19" name="TextBox 19"/>
          <p:cNvSpPr txBox="1"/>
          <p:nvPr/>
        </p:nvSpPr>
        <p:spPr>
          <a:xfrm>
            <a:off x="2538505" y="2685069"/>
            <a:ext cx="5618756" cy="1771650"/>
          </a:xfrm>
          <a:prstGeom prst="rect">
            <a:avLst/>
          </a:prstGeom>
        </p:spPr>
        <p:txBody>
          <a:bodyPr lIns="0" tIns="0" rIns="0" bIns="0" rtlCol="0" anchor="t">
            <a:spAutoFit/>
          </a:bodyPr>
          <a:lstStyle/>
          <a:p>
            <a:pPr algn="just">
              <a:lnSpc>
                <a:spcPts val="3498"/>
              </a:lnSpc>
            </a:pPr>
            <a:r>
              <a:rPr lang="en-US" sz="2915">
                <a:solidFill>
                  <a:srgbClr val="FFFFFF"/>
                </a:solidFill>
                <a:latin typeface="Poppins"/>
              </a:rPr>
              <a:t>Which machine learning techniques have been used within the domain of air quality prediction?</a:t>
            </a:r>
          </a:p>
        </p:txBody>
      </p:sp>
      <p:sp>
        <p:nvSpPr>
          <p:cNvPr id="20" name="TextBox 20"/>
          <p:cNvSpPr txBox="1"/>
          <p:nvPr/>
        </p:nvSpPr>
        <p:spPr>
          <a:xfrm>
            <a:off x="9824824" y="5002925"/>
            <a:ext cx="5871315" cy="1666875"/>
          </a:xfrm>
          <a:prstGeom prst="rect">
            <a:avLst/>
          </a:prstGeom>
        </p:spPr>
        <p:txBody>
          <a:bodyPr lIns="0" tIns="0" rIns="0" bIns="0" rtlCol="0" anchor="t">
            <a:spAutoFit/>
          </a:bodyPr>
          <a:lstStyle/>
          <a:p>
            <a:pPr algn="just">
              <a:lnSpc>
                <a:spcPts val="3258"/>
              </a:lnSpc>
            </a:pPr>
            <a:r>
              <a:rPr lang="en-US" sz="2715">
                <a:solidFill>
                  <a:srgbClr val="FFFFFF"/>
                </a:solidFill>
                <a:latin typeface="Poppins"/>
              </a:rPr>
              <a:t>Which features have the highest impact on the machine learning algorithm’s ability to accurately perform predictions?</a:t>
            </a:r>
          </a:p>
        </p:txBody>
      </p:sp>
      <p:grpSp>
        <p:nvGrpSpPr>
          <p:cNvPr id="21" name="Group 21"/>
          <p:cNvGrpSpPr/>
          <p:nvPr/>
        </p:nvGrpSpPr>
        <p:grpSpPr>
          <a:xfrm>
            <a:off x="1408816" y="6701059"/>
            <a:ext cx="7232964" cy="2871762"/>
            <a:chOff x="0" y="0"/>
            <a:chExt cx="1778627" cy="706183"/>
          </a:xfrm>
        </p:grpSpPr>
        <p:sp>
          <p:nvSpPr>
            <p:cNvPr id="22" name="Freeform 22"/>
            <p:cNvSpPr/>
            <p:nvPr/>
          </p:nvSpPr>
          <p:spPr>
            <a:xfrm>
              <a:off x="0" y="0"/>
              <a:ext cx="1778627" cy="706183"/>
            </a:xfrm>
            <a:custGeom>
              <a:avLst/>
              <a:gdLst/>
              <a:ahLst/>
              <a:cxnLst/>
              <a:rect l="l" t="t" r="r" b="b"/>
              <a:pathLst>
                <a:path w="1778627" h="706183">
                  <a:moveTo>
                    <a:pt x="0" y="0"/>
                  </a:moveTo>
                  <a:lnTo>
                    <a:pt x="1778627" y="0"/>
                  </a:lnTo>
                  <a:lnTo>
                    <a:pt x="1778627" y="706183"/>
                  </a:lnTo>
                  <a:lnTo>
                    <a:pt x="0" y="706183"/>
                  </a:lnTo>
                  <a:close/>
                </a:path>
              </a:pathLst>
            </a:custGeom>
            <a:solidFill>
              <a:srgbClr val="348888"/>
            </a:solidFill>
          </p:spPr>
        </p:sp>
        <p:sp>
          <p:nvSpPr>
            <p:cNvPr id="23" name="TextBox 23"/>
            <p:cNvSpPr txBox="1"/>
            <p:nvPr/>
          </p:nvSpPr>
          <p:spPr>
            <a:xfrm>
              <a:off x="0" y="-38100"/>
              <a:ext cx="1778627" cy="744283"/>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531687" y="5901939"/>
            <a:ext cx="1754258" cy="1598240"/>
            <a:chOff x="0" y="0"/>
            <a:chExt cx="812800" cy="740512"/>
          </a:xfrm>
        </p:grpSpPr>
        <p:sp>
          <p:nvSpPr>
            <p:cNvPr id="25" name="Freeform 25"/>
            <p:cNvSpPr/>
            <p:nvPr/>
          </p:nvSpPr>
          <p:spPr>
            <a:xfrm>
              <a:off x="0" y="0"/>
              <a:ext cx="812800" cy="740512"/>
            </a:xfrm>
            <a:custGeom>
              <a:avLst/>
              <a:gdLst/>
              <a:ahLst/>
              <a:cxnLst/>
              <a:rect l="l" t="t" r="r" b="b"/>
              <a:pathLst>
                <a:path w="812800" h="740512">
                  <a:moveTo>
                    <a:pt x="406400" y="0"/>
                  </a:moveTo>
                  <a:lnTo>
                    <a:pt x="812800" y="370256"/>
                  </a:lnTo>
                  <a:lnTo>
                    <a:pt x="406400" y="740512"/>
                  </a:lnTo>
                  <a:lnTo>
                    <a:pt x="0" y="370256"/>
                  </a:lnTo>
                  <a:lnTo>
                    <a:pt x="406400" y="0"/>
                  </a:lnTo>
                  <a:close/>
                </a:path>
              </a:pathLst>
            </a:custGeom>
            <a:solidFill>
              <a:srgbClr val="003C4D"/>
            </a:solidFill>
          </p:spPr>
        </p:sp>
        <p:sp>
          <p:nvSpPr>
            <p:cNvPr id="26" name="TextBox 26"/>
            <p:cNvSpPr txBox="1"/>
            <p:nvPr/>
          </p:nvSpPr>
          <p:spPr>
            <a:xfrm>
              <a:off x="139700" y="89176"/>
              <a:ext cx="533400" cy="524061"/>
            </a:xfrm>
            <a:prstGeom prst="rect">
              <a:avLst/>
            </a:prstGeom>
          </p:spPr>
          <p:txBody>
            <a:bodyPr lIns="41020" tIns="41020" rIns="41020" bIns="41020" rtlCol="0" anchor="ctr"/>
            <a:lstStyle/>
            <a:p>
              <a:pPr algn="ctr">
                <a:lnSpc>
                  <a:spcPts val="2659"/>
                </a:lnSpc>
              </a:pPr>
              <a:endParaRPr/>
            </a:p>
          </p:txBody>
        </p:sp>
      </p:grpSp>
      <p:sp>
        <p:nvSpPr>
          <p:cNvPr id="27" name="Freeform 27"/>
          <p:cNvSpPr/>
          <p:nvPr/>
        </p:nvSpPr>
        <p:spPr>
          <a:xfrm>
            <a:off x="990735" y="6144293"/>
            <a:ext cx="836162" cy="1113533"/>
          </a:xfrm>
          <a:custGeom>
            <a:avLst/>
            <a:gdLst/>
            <a:ahLst/>
            <a:cxnLst/>
            <a:rect l="l" t="t" r="r" b="b"/>
            <a:pathLst>
              <a:path w="836162" h="1113533">
                <a:moveTo>
                  <a:pt x="0" y="0"/>
                </a:moveTo>
                <a:lnTo>
                  <a:pt x="836162" y="0"/>
                </a:lnTo>
                <a:lnTo>
                  <a:pt x="836162" y="1113532"/>
                </a:lnTo>
                <a:lnTo>
                  <a:pt x="0" y="111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2791064" y="7434529"/>
            <a:ext cx="5366197" cy="1866900"/>
          </a:xfrm>
          <a:prstGeom prst="rect">
            <a:avLst/>
          </a:prstGeom>
        </p:spPr>
        <p:txBody>
          <a:bodyPr lIns="0" tIns="0" rIns="0" bIns="0" rtlCol="0" anchor="t">
            <a:spAutoFit/>
          </a:bodyPr>
          <a:lstStyle/>
          <a:p>
            <a:pPr algn="just">
              <a:lnSpc>
                <a:spcPts val="3618"/>
              </a:lnSpc>
            </a:pPr>
            <a:r>
              <a:rPr lang="en-US" sz="3015">
                <a:solidFill>
                  <a:srgbClr val="FFFFFF"/>
                </a:solidFill>
                <a:latin typeface="Poppins"/>
              </a:rPr>
              <a:t>How accurate are machine learning methods for predicting air quality in Trondheim?</a:t>
            </a:r>
          </a:p>
        </p:txBody>
      </p:sp>
      <p:sp>
        <p:nvSpPr>
          <p:cNvPr id="29" name="TextBox 29"/>
          <p:cNvSpPr txBox="1"/>
          <p:nvPr/>
        </p:nvSpPr>
        <p:spPr>
          <a:xfrm>
            <a:off x="9387300" y="4216269"/>
            <a:ext cx="6350628" cy="759454"/>
          </a:xfrm>
          <a:prstGeom prst="rect">
            <a:avLst/>
          </a:prstGeom>
        </p:spPr>
        <p:txBody>
          <a:bodyPr lIns="0" tIns="0" rIns="0" bIns="0" rtlCol="0" anchor="t">
            <a:spAutoFit/>
          </a:bodyPr>
          <a:lstStyle/>
          <a:p>
            <a:pPr>
              <a:lnSpc>
                <a:spcPts val="5915"/>
              </a:lnSpc>
              <a:spcBef>
                <a:spcPct val="0"/>
              </a:spcBef>
            </a:pPr>
            <a:r>
              <a:rPr lang="en-US" sz="4225">
                <a:solidFill>
                  <a:srgbClr val="F4F8F9"/>
                </a:solidFill>
                <a:latin typeface="Poppins Bold"/>
              </a:rPr>
              <a:t>Research Question 2 ?</a:t>
            </a:r>
          </a:p>
        </p:txBody>
      </p:sp>
      <p:sp>
        <p:nvSpPr>
          <p:cNvPr id="30" name="TextBox 30"/>
          <p:cNvSpPr txBox="1"/>
          <p:nvPr/>
        </p:nvSpPr>
        <p:spPr>
          <a:xfrm>
            <a:off x="2285945" y="6606726"/>
            <a:ext cx="6350628" cy="759454"/>
          </a:xfrm>
          <a:prstGeom prst="rect">
            <a:avLst/>
          </a:prstGeom>
        </p:spPr>
        <p:txBody>
          <a:bodyPr lIns="0" tIns="0" rIns="0" bIns="0" rtlCol="0" anchor="t">
            <a:spAutoFit/>
          </a:bodyPr>
          <a:lstStyle/>
          <a:p>
            <a:pPr>
              <a:lnSpc>
                <a:spcPts val="5915"/>
              </a:lnSpc>
              <a:spcBef>
                <a:spcPct val="0"/>
              </a:spcBef>
            </a:pPr>
            <a:r>
              <a:rPr lang="en-US" sz="4225">
                <a:solidFill>
                  <a:srgbClr val="F4F8F9"/>
                </a:solidFill>
                <a:latin typeface="Poppins Bold"/>
              </a:rPr>
              <a:t>Research Question 3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2597755" y="340806"/>
            <a:ext cx="4661545" cy="3487758"/>
            <a:chOff x="0" y="0"/>
            <a:chExt cx="1768950" cy="1323525"/>
          </a:xfrm>
        </p:grpSpPr>
        <p:sp>
          <p:nvSpPr>
            <p:cNvPr id="3" name="Freeform 3"/>
            <p:cNvSpPr/>
            <p:nvPr/>
          </p:nvSpPr>
          <p:spPr>
            <a:xfrm>
              <a:off x="0" y="0"/>
              <a:ext cx="1768950" cy="1323525"/>
            </a:xfrm>
            <a:custGeom>
              <a:avLst/>
              <a:gdLst/>
              <a:ahLst/>
              <a:cxnLst/>
              <a:rect l="l" t="t" r="r" b="b"/>
              <a:pathLst>
                <a:path w="1768950" h="1323525">
                  <a:moveTo>
                    <a:pt x="884475" y="0"/>
                  </a:moveTo>
                  <a:lnTo>
                    <a:pt x="1768950" y="661762"/>
                  </a:lnTo>
                  <a:lnTo>
                    <a:pt x="884475" y="1323525"/>
                  </a:lnTo>
                  <a:lnTo>
                    <a:pt x="0" y="661762"/>
                  </a:lnTo>
                  <a:lnTo>
                    <a:pt x="884475" y="0"/>
                  </a:lnTo>
                  <a:close/>
                </a:path>
              </a:pathLst>
            </a:custGeom>
            <a:solidFill>
              <a:srgbClr val="075870"/>
            </a:solidFill>
          </p:spPr>
        </p:sp>
        <p:sp>
          <p:nvSpPr>
            <p:cNvPr id="4" name="TextBox 4"/>
            <p:cNvSpPr txBox="1"/>
            <p:nvPr/>
          </p:nvSpPr>
          <p:spPr>
            <a:xfrm>
              <a:off x="304038" y="189381"/>
              <a:ext cx="1160874"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662302" y="6257365"/>
            <a:ext cx="4661545" cy="3487758"/>
            <a:chOff x="0" y="0"/>
            <a:chExt cx="1768950" cy="1323525"/>
          </a:xfrm>
        </p:grpSpPr>
        <p:sp>
          <p:nvSpPr>
            <p:cNvPr id="6" name="Freeform 6"/>
            <p:cNvSpPr/>
            <p:nvPr/>
          </p:nvSpPr>
          <p:spPr>
            <a:xfrm>
              <a:off x="0" y="0"/>
              <a:ext cx="1768950" cy="1323525"/>
            </a:xfrm>
            <a:custGeom>
              <a:avLst/>
              <a:gdLst/>
              <a:ahLst/>
              <a:cxnLst/>
              <a:rect l="l" t="t" r="r" b="b"/>
              <a:pathLst>
                <a:path w="1768950" h="1323525">
                  <a:moveTo>
                    <a:pt x="884475" y="0"/>
                  </a:moveTo>
                  <a:lnTo>
                    <a:pt x="1768950" y="661762"/>
                  </a:lnTo>
                  <a:lnTo>
                    <a:pt x="884475" y="1323525"/>
                  </a:lnTo>
                  <a:lnTo>
                    <a:pt x="0" y="661762"/>
                  </a:lnTo>
                  <a:lnTo>
                    <a:pt x="884475" y="0"/>
                  </a:lnTo>
                  <a:close/>
                </a:path>
              </a:pathLst>
            </a:custGeom>
            <a:solidFill>
              <a:srgbClr val="075870"/>
            </a:solidFill>
          </p:spPr>
        </p:sp>
        <p:sp>
          <p:nvSpPr>
            <p:cNvPr id="7" name="TextBox 7"/>
            <p:cNvSpPr txBox="1"/>
            <p:nvPr/>
          </p:nvSpPr>
          <p:spPr>
            <a:xfrm>
              <a:off x="304038" y="189381"/>
              <a:ext cx="1160874"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987035" y="632330"/>
            <a:ext cx="3882986" cy="2904710"/>
            <a:chOff x="0" y="0"/>
            <a:chExt cx="6654800" cy="4978197"/>
          </a:xfrm>
        </p:grpSpPr>
        <p:sp>
          <p:nvSpPr>
            <p:cNvPr id="9" name="Freeform 9"/>
            <p:cNvSpPr/>
            <p:nvPr/>
          </p:nvSpPr>
          <p:spPr>
            <a:xfrm>
              <a:off x="0" y="0"/>
              <a:ext cx="6654800" cy="4978146"/>
            </a:xfrm>
            <a:custGeom>
              <a:avLst/>
              <a:gdLst/>
              <a:ahLst/>
              <a:cxnLst/>
              <a:rect l="l" t="t" r="r" b="b"/>
              <a:pathLst>
                <a:path w="6654800" h="4978146">
                  <a:moveTo>
                    <a:pt x="3336163" y="0"/>
                  </a:moveTo>
                  <a:lnTo>
                    <a:pt x="0" y="2497455"/>
                  </a:lnTo>
                  <a:lnTo>
                    <a:pt x="3335909" y="4978146"/>
                  </a:lnTo>
                  <a:lnTo>
                    <a:pt x="6654800" y="2497455"/>
                  </a:lnTo>
                  <a:lnTo>
                    <a:pt x="3336163" y="0"/>
                  </a:lnTo>
                  <a:close/>
                </a:path>
              </a:pathLst>
            </a:custGeom>
            <a:blipFill>
              <a:blip r:embed="rId2"/>
              <a:stretch>
                <a:fillRect l="-4403" r="-4403"/>
              </a:stretch>
            </a:blipFill>
          </p:spPr>
        </p:sp>
      </p:grpSp>
      <p:grpSp>
        <p:nvGrpSpPr>
          <p:cNvPr id="10" name="Group 10"/>
          <p:cNvGrpSpPr/>
          <p:nvPr/>
        </p:nvGrpSpPr>
        <p:grpSpPr>
          <a:xfrm>
            <a:off x="13051582" y="6548888"/>
            <a:ext cx="3882986" cy="2904710"/>
            <a:chOff x="0" y="0"/>
            <a:chExt cx="6654800" cy="4978197"/>
          </a:xfrm>
        </p:grpSpPr>
        <p:sp>
          <p:nvSpPr>
            <p:cNvPr id="11" name="Freeform 11"/>
            <p:cNvSpPr/>
            <p:nvPr/>
          </p:nvSpPr>
          <p:spPr>
            <a:xfrm>
              <a:off x="0" y="0"/>
              <a:ext cx="6654800" cy="4978146"/>
            </a:xfrm>
            <a:custGeom>
              <a:avLst/>
              <a:gdLst/>
              <a:ahLst/>
              <a:cxnLst/>
              <a:rect l="l" t="t" r="r" b="b"/>
              <a:pathLst>
                <a:path w="6654800" h="4978146">
                  <a:moveTo>
                    <a:pt x="3336163" y="0"/>
                  </a:moveTo>
                  <a:lnTo>
                    <a:pt x="0" y="2497455"/>
                  </a:lnTo>
                  <a:lnTo>
                    <a:pt x="3335909" y="4978146"/>
                  </a:lnTo>
                  <a:lnTo>
                    <a:pt x="6654800" y="2497455"/>
                  </a:lnTo>
                  <a:lnTo>
                    <a:pt x="3336163" y="0"/>
                  </a:lnTo>
                  <a:close/>
                </a:path>
              </a:pathLst>
            </a:custGeom>
            <a:blipFill>
              <a:blip r:embed="rId3"/>
              <a:stretch>
                <a:fillRect l="-16592" r="-16592"/>
              </a:stretch>
            </a:blipFill>
          </p:spPr>
        </p:sp>
      </p:grpSp>
      <p:grpSp>
        <p:nvGrpSpPr>
          <p:cNvPr id="12" name="Group 12"/>
          <p:cNvGrpSpPr/>
          <p:nvPr/>
        </p:nvGrpSpPr>
        <p:grpSpPr>
          <a:xfrm>
            <a:off x="11818919" y="2723424"/>
            <a:ext cx="6469081" cy="4840152"/>
            <a:chOff x="0" y="0"/>
            <a:chExt cx="1768950" cy="1323525"/>
          </a:xfrm>
        </p:grpSpPr>
        <p:sp>
          <p:nvSpPr>
            <p:cNvPr id="13" name="Freeform 13"/>
            <p:cNvSpPr/>
            <p:nvPr/>
          </p:nvSpPr>
          <p:spPr>
            <a:xfrm>
              <a:off x="0" y="0"/>
              <a:ext cx="1768950" cy="1323525"/>
            </a:xfrm>
            <a:custGeom>
              <a:avLst/>
              <a:gdLst/>
              <a:ahLst/>
              <a:cxnLst/>
              <a:rect l="l" t="t" r="r" b="b"/>
              <a:pathLst>
                <a:path w="1768950" h="1323525">
                  <a:moveTo>
                    <a:pt x="884475" y="0"/>
                  </a:moveTo>
                  <a:lnTo>
                    <a:pt x="1768950" y="661762"/>
                  </a:lnTo>
                  <a:lnTo>
                    <a:pt x="884475" y="1323525"/>
                  </a:lnTo>
                  <a:lnTo>
                    <a:pt x="0" y="661762"/>
                  </a:lnTo>
                  <a:lnTo>
                    <a:pt x="884475" y="0"/>
                  </a:lnTo>
                  <a:close/>
                </a:path>
              </a:pathLst>
            </a:custGeom>
            <a:solidFill>
              <a:srgbClr val="003C4D"/>
            </a:solidFill>
          </p:spPr>
        </p:sp>
        <p:sp>
          <p:nvSpPr>
            <p:cNvPr id="14" name="TextBox 14"/>
            <p:cNvSpPr txBox="1"/>
            <p:nvPr/>
          </p:nvSpPr>
          <p:spPr>
            <a:xfrm>
              <a:off x="304038" y="189381"/>
              <a:ext cx="1160874" cy="90666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2359144" y="3185681"/>
            <a:ext cx="5388631" cy="4031025"/>
            <a:chOff x="0" y="0"/>
            <a:chExt cx="6654800" cy="4978197"/>
          </a:xfrm>
        </p:grpSpPr>
        <p:sp>
          <p:nvSpPr>
            <p:cNvPr id="16" name="Freeform 16"/>
            <p:cNvSpPr/>
            <p:nvPr/>
          </p:nvSpPr>
          <p:spPr>
            <a:xfrm>
              <a:off x="0" y="0"/>
              <a:ext cx="6654800" cy="4978146"/>
            </a:xfrm>
            <a:custGeom>
              <a:avLst/>
              <a:gdLst/>
              <a:ahLst/>
              <a:cxnLst/>
              <a:rect l="l" t="t" r="r" b="b"/>
              <a:pathLst>
                <a:path w="6654800" h="4978146">
                  <a:moveTo>
                    <a:pt x="3336163" y="0"/>
                  </a:moveTo>
                  <a:lnTo>
                    <a:pt x="0" y="2497455"/>
                  </a:lnTo>
                  <a:lnTo>
                    <a:pt x="3335909" y="4978146"/>
                  </a:lnTo>
                  <a:lnTo>
                    <a:pt x="6654800" y="2497455"/>
                  </a:lnTo>
                  <a:lnTo>
                    <a:pt x="3336163" y="0"/>
                  </a:lnTo>
                  <a:close/>
                </a:path>
              </a:pathLst>
            </a:custGeom>
            <a:blipFill>
              <a:blip r:embed="rId4"/>
              <a:stretch>
                <a:fillRect l="-6104" r="-6104"/>
              </a:stretch>
            </a:blipFill>
          </p:spPr>
        </p:sp>
      </p:grpSp>
      <p:sp>
        <p:nvSpPr>
          <p:cNvPr id="17" name="Freeform 17"/>
          <p:cNvSpPr/>
          <p:nvPr/>
        </p:nvSpPr>
        <p:spPr>
          <a:xfrm>
            <a:off x="812221" y="3828564"/>
            <a:ext cx="10246714" cy="5270100"/>
          </a:xfrm>
          <a:custGeom>
            <a:avLst/>
            <a:gdLst/>
            <a:ahLst/>
            <a:cxnLst/>
            <a:rect l="l" t="t" r="r" b="b"/>
            <a:pathLst>
              <a:path w="10246714" h="5270100">
                <a:moveTo>
                  <a:pt x="0" y="0"/>
                </a:moveTo>
                <a:lnTo>
                  <a:pt x="10246713" y="0"/>
                </a:lnTo>
                <a:lnTo>
                  <a:pt x="10246713" y="5270101"/>
                </a:lnTo>
                <a:lnTo>
                  <a:pt x="0" y="5270101"/>
                </a:lnTo>
                <a:lnTo>
                  <a:pt x="0" y="0"/>
                </a:lnTo>
                <a:close/>
              </a:path>
            </a:pathLst>
          </a:custGeom>
          <a:blipFill>
            <a:blip r:embed="rId5"/>
            <a:stretch>
              <a:fillRect r="-22623"/>
            </a:stretch>
          </a:blipFill>
          <a:ln w="38100" cap="rnd">
            <a:solidFill>
              <a:srgbClr val="000000"/>
            </a:solidFill>
            <a:prstDash val="solid"/>
            <a:round/>
          </a:ln>
        </p:spPr>
      </p:sp>
      <p:sp>
        <p:nvSpPr>
          <p:cNvPr id="18" name="TextBox 18"/>
          <p:cNvSpPr txBox="1"/>
          <p:nvPr/>
        </p:nvSpPr>
        <p:spPr>
          <a:xfrm>
            <a:off x="812221" y="1212812"/>
            <a:ext cx="10958089" cy="2076450"/>
          </a:xfrm>
          <a:prstGeom prst="rect">
            <a:avLst/>
          </a:prstGeom>
        </p:spPr>
        <p:txBody>
          <a:bodyPr lIns="0" tIns="0" rIns="0" bIns="0" rtlCol="0" anchor="t">
            <a:spAutoFit/>
          </a:bodyPr>
          <a:lstStyle/>
          <a:p>
            <a:pPr algn="just">
              <a:lnSpc>
                <a:spcPts val="3240"/>
              </a:lnSpc>
            </a:pPr>
            <a:r>
              <a:rPr lang="en-US" sz="2700">
                <a:solidFill>
                  <a:srgbClr val="FFFFFF"/>
                </a:solidFill>
                <a:latin typeface="Poppins"/>
              </a:rPr>
              <a:t>RQ1 relates to the structured literature review part of this thesis. Machine learning is a hot topic and frequently referred to in research within air quality prediction. State-of-the?art techniques will hold valuable knowledge which can be transferable to the experiments conducted in Trondheim</a:t>
            </a:r>
          </a:p>
        </p:txBody>
      </p:sp>
      <p:sp>
        <p:nvSpPr>
          <p:cNvPr id="19" name="TextBox 19"/>
          <p:cNvSpPr txBox="1"/>
          <p:nvPr/>
        </p:nvSpPr>
        <p:spPr>
          <a:xfrm>
            <a:off x="812221" y="232277"/>
            <a:ext cx="8115300"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Main Libaries Used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61499" y="478110"/>
            <a:ext cx="2165169" cy="2300312"/>
          </a:xfrm>
          <a:custGeom>
            <a:avLst/>
            <a:gdLst/>
            <a:ahLst/>
            <a:cxnLst/>
            <a:rect l="l" t="t" r="r" b="b"/>
            <a:pathLst>
              <a:path w="2165169" h="2300312">
                <a:moveTo>
                  <a:pt x="0" y="0"/>
                </a:moveTo>
                <a:lnTo>
                  <a:pt x="2165169" y="0"/>
                </a:lnTo>
                <a:lnTo>
                  <a:pt x="2165169" y="2300313"/>
                </a:lnTo>
                <a:lnTo>
                  <a:pt x="0" y="23003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444718"/>
            <a:ext cx="1247622" cy="1523813"/>
          </a:xfrm>
          <a:custGeom>
            <a:avLst/>
            <a:gdLst/>
            <a:ahLst/>
            <a:cxnLst/>
            <a:rect l="l" t="t" r="r" b="b"/>
            <a:pathLst>
              <a:path w="1247622" h="1523813">
                <a:moveTo>
                  <a:pt x="0" y="0"/>
                </a:moveTo>
                <a:lnTo>
                  <a:pt x="1247622" y="0"/>
                </a:lnTo>
                <a:lnTo>
                  <a:pt x="1247622" y="1523813"/>
                </a:lnTo>
                <a:lnTo>
                  <a:pt x="0" y="1523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7255" y="5635281"/>
            <a:ext cx="2190512" cy="2232369"/>
          </a:xfrm>
          <a:custGeom>
            <a:avLst/>
            <a:gdLst/>
            <a:ahLst/>
            <a:cxnLst/>
            <a:rect l="l" t="t" r="r" b="b"/>
            <a:pathLst>
              <a:path w="2190512" h="2232369">
                <a:moveTo>
                  <a:pt x="0" y="0"/>
                </a:moveTo>
                <a:lnTo>
                  <a:pt x="2190512" y="0"/>
                </a:lnTo>
                <a:lnTo>
                  <a:pt x="2190512" y="2232369"/>
                </a:lnTo>
                <a:lnTo>
                  <a:pt x="0" y="2232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57255" y="8175939"/>
            <a:ext cx="1774939" cy="1774939"/>
          </a:xfrm>
          <a:custGeom>
            <a:avLst/>
            <a:gdLst/>
            <a:ahLst/>
            <a:cxnLst/>
            <a:rect l="l" t="t" r="r" b="b"/>
            <a:pathLst>
              <a:path w="1774939" h="1774939">
                <a:moveTo>
                  <a:pt x="0" y="0"/>
                </a:moveTo>
                <a:lnTo>
                  <a:pt x="1774939" y="0"/>
                </a:lnTo>
                <a:lnTo>
                  <a:pt x="1774939" y="1774940"/>
                </a:lnTo>
                <a:lnTo>
                  <a:pt x="0" y="17749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876879" y="525463"/>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Pandas (import pandas as pd):</a:t>
            </a:r>
          </a:p>
        </p:txBody>
      </p:sp>
      <p:sp>
        <p:nvSpPr>
          <p:cNvPr id="7" name="TextBox 7"/>
          <p:cNvSpPr txBox="1"/>
          <p:nvPr/>
        </p:nvSpPr>
        <p:spPr>
          <a:xfrm>
            <a:off x="3344805" y="1571117"/>
            <a:ext cx="10838161" cy="994025"/>
          </a:xfrm>
          <a:prstGeom prst="rect">
            <a:avLst/>
          </a:prstGeom>
        </p:spPr>
        <p:txBody>
          <a:bodyPr lIns="0" tIns="0" rIns="0" bIns="0" rtlCol="0" anchor="t">
            <a:spAutoFit/>
          </a:bodyPr>
          <a:lstStyle/>
          <a:p>
            <a:pPr marL="618584" lvl="1" indent="-309292">
              <a:lnSpc>
                <a:spcPts val="4011"/>
              </a:lnSpc>
              <a:buFont typeface="Arial"/>
              <a:buChar char="•"/>
            </a:pPr>
            <a:r>
              <a:rPr lang="en-US" sz="2865">
                <a:solidFill>
                  <a:srgbClr val="FFFFFF"/>
                </a:solidFill>
                <a:latin typeface="Canva Sans"/>
              </a:rPr>
              <a:t>Data manipulation and analysis.</a:t>
            </a:r>
          </a:p>
          <a:p>
            <a:pPr marL="618584" lvl="1" indent="-309292" algn="ctr">
              <a:lnSpc>
                <a:spcPts val="4011"/>
              </a:lnSpc>
              <a:buFont typeface="Arial"/>
              <a:buChar char="•"/>
            </a:pPr>
            <a:r>
              <a:rPr lang="en-US" sz="2865">
                <a:solidFill>
                  <a:srgbClr val="FFFFFF"/>
                </a:solidFill>
                <a:latin typeface="Canva Sans"/>
              </a:rPr>
              <a:t>Functions to clean, transform, and explore datasets easily.</a:t>
            </a:r>
          </a:p>
        </p:txBody>
      </p:sp>
      <p:sp>
        <p:nvSpPr>
          <p:cNvPr id="8" name="TextBox 8"/>
          <p:cNvSpPr txBox="1"/>
          <p:nvPr/>
        </p:nvSpPr>
        <p:spPr>
          <a:xfrm>
            <a:off x="2876879" y="3103821"/>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NumPy (import numpy as np):</a:t>
            </a:r>
          </a:p>
        </p:txBody>
      </p:sp>
      <p:sp>
        <p:nvSpPr>
          <p:cNvPr id="9" name="TextBox 9"/>
          <p:cNvSpPr txBox="1"/>
          <p:nvPr/>
        </p:nvSpPr>
        <p:spPr>
          <a:xfrm>
            <a:off x="3562138" y="4164270"/>
            <a:ext cx="8185349" cy="1261691"/>
          </a:xfrm>
          <a:prstGeom prst="rect">
            <a:avLst/>
          </a:prstGeom>
        </p:spPr>
        <p:txBody>
          <a:bodyPr lIns="0" tIns="0" rIns="0" bIns="0" rtlCol="0" anchor="t">
            <a:spAutoFit/>
          </a:bodyPr>
          <a:lstStyle/>
          <a:p>
            <a:pPr marL="529414" lvl="1" indent="-264707">
              <a:lnSpc>
                <a:spcPts val="3432"/>
              </a:lnSpc>
              <a:buFont typeface="Arial"/>
              <a:buChar char="•"/>
            </a:pPr>
            <a:r>
              <a:rPr lang="en-US" sz="2452">
                <a:solidFill>
                  <a:srgbClr val="FFFFFF"/>
                </a:solidFill>
                <a:latin typeface="Canva Sans"/>
              </a:rPr>
              <a:t>Numerical operations and computations in Python.</a:t>
            </a:r>
          </a:p>
          <a:p>
            <a:pPr marL="529414" lvl="1" indent="-264707">
              <a:lnSpc>
                <a:spcPts val="3432"/>
              </a:lnSpc>
              <a:buFont typeface="Arial"/>
              <a:buChar char="•"/>
            </a:pPr>
            <a:r>
              <a:rPr lang="en-US" sz="2452">
                <a:solidFill>
                  <a:srgbClr val="FFFFFF"/>
                </a:solidFill>
                <a:latin typeface="Canva Sans"/>
              </a:rPr>
              <a:t>Mathematical functions and arrays.</a:t>
            </a:r>
          </a:p>
          <a:p>
            <a:pPr marL="529414" lvl="1" indent="-264707">
              <a:lnSpc>
                <a:spcPts val="3432"/>
              </a:lnSpc>
              <a:buFont typeface="Arial"/>
              <a:buChar char="•"/>
            </a:pPr>
            <a:r>
              <a:rPr lang="en-US" sz="2452">
                <a:solidFill>
                  <a:srgbClr val="FFFFFF"/>
                </a:solidFill>
                <a:latin typeface="Canva Sans"/>
              </a:rPr>
              <a:t>Enhancing performance and efficiency.</a:t>
            </a:r>
          </a:p>
        </p:txBody>
      </p:sp>
      <p:sp>
        <p:nvSpPr>
          <p:cNvPr id="10" name="TextBox 10"/>
          <p:cNvSpPr txBox="1"/>
          <p:nvPr/>
        </p:nvSpPr>
        <p:spPr>
          <a:xfrm>
            <a:off x="2876879" y="5673611"/>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Matplotlib (import matplotlib.pyplot as plt): </a:t>
            </a:r>
          </a:p>
        </p:txBody>
      </p:sp>
      <p:sp>
        <p:nvSpPr>
          <p:cNvPr id="11" name="TextBox 11"/>
          <p:cNvSpPr txBox="1"/>
          <p:nvPr/>
        </p:nvSpPr>
        <p:spPr>
          <a:xfrm>
            <a:off x="3562138" y="6734060"/>
            <a:ext cx="13028116" cy="1261691"/>
          </a:xfrm>
          <a:prstGeom prst="rect">
            <a:avLst/>
          </a:prstGeom>
        </p:spPr>
        <p:txBody>
          <a:bodyPr lIns="0" tIns="0" rIns="0" bIns="0" rtlCol="0" anchor="t">
            <a:spAutoFit/>
          </a:bodyPr>
          <a:lstStyle/>
          <a:p>
            <a:pPr marL="529414" lvl="1" indent="-264707">
              <a:lnSpc>
                <a:spcPts val="3432"/>
              </a:lnSpc>
              <a:buFont typeface="Arial"/>
              <a:buChar char="•"/>
            </a:pPr>
            <a:r>
              <a:rPr lang="en-US" sz="2452">
                <a:solidFill>
                  <a:srgbClr val="FFFFFF"/>
                </a:solidFill>
                <a:latin typeface="Canva Sans"/>
              </a:rPr>
              <a:t>Plotting library. </a:t>
            </a:r>
          </a:p>
          <a:p>
            <a:pPr marL="529414" lvl="1" indent="-264707">
              <a:lnSpc>
                <a:spcPts val="3432"/>
              </a:lnSpc>
              <a:buFont typeface="Arial"/>
              <a:buChar char="•"/>
            </a:pPr>
            <a:r>
              <a:rPr lang="en-US" sz="2452">
                <a:solidFill>
                  <a:srgbClr val="FFFFFF"/>
                </a:solidFill>
                <a:latin typeface="Canva Sans"/>
              </a:rPr>
              <a:t>Create visualizations, including line plots, scatter plots, histograms, bar charts, etc.,</a:t>
            </a:r>
          </a:p>
          <a:p>
            <a:pPr marL="529414" lvl="1" indent="-264707">
              <a:lnSpc>
                <a:spcPts val="3432"/>
              </a:lnSpc>
              <a:buFont typeface="Arial"/>
              <a:buChar char="•"/>
            </a:pPr>
            <a:r>
              <a:rPr lang="en-US" sz="2452">
                <a:solidFill>
                  <a:srgbClr val="FFFFFF"/>
                </a:solidFill>
                <a:latin typeface="Canva Sans"/>
              </a:rPr>
              <a:t>Aiding in data exploration and presentation.</a:t>
            </a:r>
          </a:p>
        </p:txBody>
      </p:sp>
      <p:sp>
        <p:nvSpPr>
          <p:cNvPr id="12" name="TextBox 12"/>
          <p:cNvSpPr txBox="1"/>
          <p:nvPr/>
        </p:nvSpPr>
        <p:spPr>
          <a:xfrm>
            <a:off x="2876879" y="8243401"/>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Seaborn (import seaborn as sns): </a:t>
            </a:r>
          </a:p>
        </p:txBody>
      </p:sp>
      <p:sp>
        <p:nvSpPr>
          <p:cNvPr id="13" name="TextBox 13"/>
          <p:cNvSpPr txBox="1"/>
          <p:nvPr/>
        </p:nvSpPr>
        <p:spPr>
          <a:xfrm>
            <a:off x="3562138" y="9025309"/>
            <a:ext cx="13176747" cy="833066"/>
          </a:xfrm>
          <a:prstGeom prst="rect">
            <a:avLst/>
          </a:prstGeom>
        </p:spPr>
        <p:txBody>
          <a:bodyPr lIns="0" tIns="0" rIns="0" bIns="0" rtlCol="0" anchor="t">
            <a:spAutoFit/>
          </a:bodyPr>
          <a:lstStyle/>
          <a:p>
            <a:pPr marL="529414" lvl="1" indent="-264707">
              <a:lnSpc>
                <a:spcPts val="3432"/>
              </a:lnSpc>
              <a:buFont typeface="Arial"/>
              <a:buChar char="•"/>
            </a:pPr>
            <a:r>
              <a:rPr lang="en-US" sz="2452">
                <a:solidFill>
                  <a:srgbClr val="FFFFFF"/>
                </a:solidFill>
                <a:latin typeface="Canva Sans"/>
              </a:rPr>
              <a:t>Seaborn works alongside Matplotlib &amp;  offers a higher-level interface.</a:t>
            </a:r>
          </a:p>
          <a:p>
            <a:pPr marL="529414" lvl="1" indent="-264707">
              <a:lnSpc>
                <a:spcPts val="3432"/>
              </a:lnSpc>
              <a:buFont typeface="Arial"/>
              <a:buChar char="•"/>
            </a:pPr>
            <a:r>
              <a:rPr lang="en-US" sz="2452">
                <a:solidFill>
                  <a:srgbClr val="FFFFFF"/>
                </a:solidFill>
                <a:latin typeface="Canva Sans"/>
              </a:rPr>
              <a:t>Creating more attractive and informative statistical graphics &amp;  Better default styles.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8135" y="514140"/>
            <a:ext cx="1821598" cy="2228254"/>
          </a:xfrm>
          <a:custGeom>
            <a:avLst/>
            <a:gdLst/>
            <a:ahLst/>
            <a:cxnLst/>
            <a:rect l="l" t="t" r="r" b="b"/>
            <a:pathLst>
              <a:path w="1821598" h="2228254">
                <a:moveTo>
                  <a:pt x="0" y="0"/>
                </a:moveTo>
                <a:lnTo>
                  <a:pt x="1821598" y="0"/>
                </a:lnTo>
                <a:lnTo>
                  <a:pt x="1821598" y="2228254"/>
                </a:lnTo>
                <a:lnTo>
                  <a:pt x="0" y="2228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4995" y="3946267"/>
            <a:ext cx="2590230" cy="2577279"/>
          </a:xfrm>
          <a:custGeom>
            <a:avLst/>
            <a:gdLst/>
            <a:ahLst/>
            <a:cxnLst/>
            <a:rect l="l" t="t" r="r" b="b"/>
            <a:pathLst>
              <a:path w="2590230" h="2577279">
                <a:moveTo>
                  <a:pt x="0" y="0"/>
                </a:moveTo>
                <a:lnTo>
                  <a:pt x="2590230" y="0"/>
                </a:lnTo>
                <a:lnTo>
                  <a:pt x="2590230" y="2577279"/>
                </a:lnTo>
                <a:lnTo>
                  <a:pt x="0" y="2577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19019" y="7243246"/>
            <a:ext cx="2457861" cy="2734754"/>
          </a:xfrm>
          <a:custGeom>
            <a:avLst/>
            <a:gdLst/>
            <a:ahLst/>
            <a:cxnLst/>
            <a:rect l="l" t="t" r="r" b="b"/>
            <a:pathLst>
              <a:path w="2457861" h="2734754">
                <a:moveTo>
                  <a:pt x="0" y="0"/>
                </a:moveTo>
                <a:lnTo>
                  <a:pt x="2457860" y="0"/>
                </a:lnTo>
                <a:lnTo>
                  <a:pt x="2457860" y="2734755"/>
                </a:lnTo>
                <a:lnTo>
                  <a:pt x="0" y="2734755"/>
                </a:lnTo>
                <a:lnTo>
                  <a:pt x="0" y="0"/>
                </a:lnTo>
                <a:close/>
              </a:path>
            </a:pathLst>
          </a:custGeom>
          <a:blipFill>
            <a:blip r:embed="rId6"/>
            <a:stretch>
              <a:fillRect/>
            </a:stretch>
          </a:blipFill>
        </p:spPr>
      </p:sp>
      <p:sp>
        <p:nvSpPr>
          <p:cNvPr id="5" name="TextBox 5"/>
          <p:cNvSpPr txBox="1"/>
          <p:nvPr/>
        </p:nvSpPr>
        <p:spPr>
          <a:xfrm>
            <a:off x="2876879" y="525463"/>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SciPy (from scipy import stats): </a:t>
            </a:r>
          </a:p>
        </p:txBody>
      </p:sp>
      <p:sp>
        <p:nvSpPr>
          <p:cNvPr id="6" name="TextBox 6"/>
          <p:cNvSpPr txBox="1"/>
          <p:nvPr/>
        </p:nvSpPr>
        <p:spPr>
          <a:xfrm>
            <a:off x="4005033" y="1571117"/>
            <a:ext cx="13978007" cy="2003675"/>
          </a:xfrm>
          <a:prstGeom prst="rect">
            <a:avLst/>
          </a:prstGeom>
        </p:spPr>
        <p:txBody>
          <a:bodyPr lIns="0" tIns="0" rIns="0" bIns="0" rtlCol="0" anchor="t">
            <a:spAutoFit/>
          </a:bodyPr>
          <a:lstStyle/>
          <a:p>
            <a:pPr marL="618584" lvl="1" indent="-309292">
              <a:lnSpc>
                <a:spcPts val="4011"/>
              </a:lnSpc>
              <a:buFont typeface="Arial"/>
              <a:buChar char="•"/>
            </a:pPr>
            <a:r>
              <a:rPr lang="en-US" sz="2865">
                <a:solidFill>
                  <a:srgbClr val="FFFFFF"/>
                </a:solidFill>
                <a:latin typeface="Canva Sans"/>
              </a:rPr>
              <a:t>SciPy is built on NumPy </a:t>
            </a:r>
          </a:p>
          <a:p>
            <a:pPr marL="618584" lvl="1" indent="-309292">
              <a:lnSpc>
                <a:spcPts val="4011"/>
              </a:lnSpc>
              <a:buFont typeface="Arial"/>
              <a:buChar char="•"/>
            </a:pPr>
            <a:r>
              <a:rPr lang="en-US" sz="2865">
                <a:solidFill>
                  <a:srgbClr val="FFFFFF"/>
                </a:solidFill>
                <a:latin typeface="Canva Sans"/>
              </a:rPr>
              <a:t>provides additional functionalities for scientific computing. </a:t>
            </a:r>
          </a:p>
          <a:p>
            <a:pPr marL="618584" lvl="1" indent="-309292">
              <a:lnSpc>
                <a:spcPts val="4011"/>
              </a:lnSpc>
              <a:buFont typeface="Arial"/>
              <a:buChar char="•"/>
            </a:pPr>
            <a:r>
              <a:rPr lang="en-US" sz="2865">
                <a:solidFill>
                  <a:srgbClr val="FFFFFF"/>
                </a:solidFill>
                <a:latin typeface="Canva Sans"/>
              </a:rPr>
              <a:t>‘Stats’ module is used for statistical tools and tests </a:t>
            </a:r>
          </a:p>
          <a:p>
            <a:pPr marL="618584" lvl="1" indent="-309292">
              <a:lnSpc>
                <a:spcPts val="4011"/>
              </a:lnSpc>
              <a:buFont typeface="Arial"/>
              <a:buChar char="•"/>
            </a:pPr>
            <a:r>
              <a:rPr lang="en-US" sz="2865">
                <a:solidFill>
                  <a:srgbClr val="FFFFFF"/>
                </a:solidFill>
                <a:latin typeface="Canva Sans"/>
              </a:rPr>
              <a:t>Useful for data analysis and hypothesis testing.</a:t>
            </a:r>
          </a:p>
        </p:txBody>
      </p:sp>
      <p:sp>
        <p:nvSpPr>
          <p:cNvPr id="7" name="TextBox 7"/>
          <p:cNvSpPr txBox="1"/>
          <p:nvPr/>
        </p:nvSpPr>
        <p:spPr>
          <a:xfrm>
            <a:off x="2876879" y="3822442"/>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scikit-learn modules (from sklearn...): </a:t>
            </a:r>
          </a:p>
        </p:txBody>
      </p:sp>
      <p:sp>
        <p:nvSpPr>
          <p:cNvPr id="8" name="TextBox 8"/>
          <p:cNvSpPr txBox="1"/>
          <p:nvPr/>
        </p:nvSpPr>
        <p:spPr>
          <a:xfrm>
            <a:off x="4005033" y="4868096"/>
            <a:ext cx="13978007" cy="2003675"/>
          </a:xfrm>
          <a:prstGeom prst="rect">
            <a:avLst/>
          </a:prstGeom>
        </p:spPr>
        <p:txBody>
          <a:bodyPr lIns="0" tIns="0" rIns="0" bIns="0" rtlCol="0" anchor="t">
            <a:spAutoFit/>
          </a:bodyPr>
          <a:lstStyle/>
          <a:p>
            <a:pPr marL="618584" lvl="1" indent="-309292">
              <a:lnSpc>
                <a:spcPts val="4011"/>
              </a:lnSpc>
              <a:buFont typeface="Arial"/>
              <a:buChar char="•"/>
            </a:pPr>
            <a:r>
              <a:rPr lang="en-US" sz="2865">
                <a:solidFill>
                  <a:srgbClr val="FFFFFF"/>
                </a:solidFill>
                <a:latin typeface="Canva Sans"/>
              </a:rPr>
              <a:t>Provide tools for  - Data preprocessing (like StandardScaler), </a:t>
            </a:r>
          </a:p>
          <a:p>
            <a:pPr>
              <a:lnSpc>
                <a:spcPts val="4011"/>
              </a:lnSpc>
            </a:pPr>
            <a:r>
              <a:rPr lang="en-US" sz="2865">
                <a:solidFill>
                  <a:srgbClr val="FFFFFF"/>
                </a:solidFill>
                <a:latin typeface="Canva Sans"/>
              </a:rPr>
              <a:t>                                          - Model selection (train_test_split), </a:t>
            </a:r>
          </a:p>
          <a:p>
            <a:pPr>
              <a:lnSpc>
                <a:spcPts val="4011"/>
              </a:lnSpc>
            </a:pPr>
            <a:r>
              <a:rPr lang="en-US" sz="2865">
                <a:solidFill>
                  <a:srgbClr val="FFFFFF"/>
                </a:solidFill>
                <a:latin typeface="Canva Sans"/>
              </a:rPr>
              <a:t>                                          - Regression models (DecisionTreeRegressor), and  </a:t>
            </a:r>
          </a:p>
          <a:p>
            <a:pPr>
              <a:lnSpc>
                <a:spcPts val="4011"/>
              </a:lnSpc>
            </a:pPr>
            <a:r>
              <a:rPr lang="en-US" sz="2865">
                <a:solidFill>
                  <a:srgbClr val="FFFFFF"/>
                </a:solidFill>
                <a:latin typeface="Canva Sans"/>
              </a:rPr>
              <a:t>                                          - Evaluation metrics (r2_score, mean_squared_error).</a:t>
            </a:r>
          </a:p>
        </p:txBody>
      </p:sp>
      <p:sp>
        <p:nvSpPr>
          <p:cNvPr id="9" name="TextBox 9"/>
          <p:cNvSpPr txBox="1"/>
          <p:nvPr/>
        </p:nvSpPr>
        <p:spPr>
          <a:xfrm>
            <a:off x="2835225" y="7119421"/>
            <a:ext cx="15106161" cy="727074"/>
          </a:xfrm>
          <a:prstGeom prst="rect">
            <a:avLst/>
          </a:prstGeom>
        </p:spPr>
        <p:txBody>
          <a:bodyPr lIns="0" tIns="0" rIns="0" bIns="0" rtlCol="0" anchor="t">
            <a:spAutoFit/>
          </a:bodyPr>
          <a:lstStyle/>
          <a:p>
            <a:pPr>
              <a:lnSpc>
                <a:spcPts val="5600"/>
              </a:lnSpc>
              <a:spcBef>
                <a:spcPct val="0"/>
              </a:spcBef>
            </a:pPr>
            <a:r>
              <a:rPr lang="en-US" sz="4000">
                <a:solidFill>
                  <a:srgbClr val="FFFFFF"/>
                </a:solidFill>
                <a:latin typeface="Poppins Bold"/>
              </a:rPr>
              <a:t>Warnings (import warnings): </a:t>
            </a:r>
          </a:p>
        </p:txBody>
      </p:sp>
      <p:sp>
        <p:nvSpPr>
          <p:cNvPr id="10" name="TextBox 10"/>
          <p:cNvSpPr txBox="1"/>
          <p:nvPr/>
        </p:nvSpPr>
        <p:spPr>
          <a:xfrm>
            <a:off x="4005033" y="8264275"/>
            <a:ext cx="13978007" cy="994025"/>
          </a:xfrm>
          <a:prstGeom prst="rect">
            <a:avLst/>
          </a:prstGeom>
        </p:spPr>
        <p:txBody>
          <a:bodyPr lIns="0" tIns="0" rIns="0" bIns="0" rtlCol="0" anchor="t">
            <a:spAutoFit/>
          </a:bodyPr>
          <a:lstStyle/>
          <a:p>
            <a:pPr>
              <a:lnSpc>
                <a:spcPts val="4011"/>
              </a:lnSpc>
            </a:pPr>
            <a:r>
              <a:rPr lang="en-US" sz="2865">
                <a:solidFill>
                  <a:srgbClr val="FFFFFF"/>
                </a:solidFill>
                <a:latin typeface="Canva Sans"/>
              </a:rPr>
              <a:t>Allows handling or suppressing warning messages ( appear in code execution). Used to manage unnecessary output or alerts during analysis.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5741" y="1133977"/>
            <a:ext cx="8331779" cy="8801029"/>
          </a:xfrm>
          <a:custGeom>
            <a:avLst/>
            <a:gdLst/>
            <a:ahLst/>
            <a:cxnLst/>
            <a:rect l="l" t="t" r="r" b="b"/>
            <a:pathLst>
              <a:path w="8331779" h="8801029">
                <a:moveTo>
                  <a:pt x="0" y="0"/>
                </a:moveTo>
                <a:lnTo>
                  <a:pt x="8331780" y="0"/>
                </a:lnTo>
                <a:lnTo>
                  <a:pt x="8331780" y="8801028"/>
                </a:lnTo>
                <a:lnTo>
                  <a:pt x="0" y="8801028"/>
                </a:lnTo>
                <a:lnTo>
                  <a:pt x="0" y="0"/>
                </a:lnTo>
                <a:close/>
              </a:path>
            </a:pathLst>
          </a:custGeom>
          <a:blipFill>
            <a:blip r:embed="rId2"/>
            <a:stretch>
              <a:fillRect/>
            </a:stretch>
          </a:blipFill>
          <a:ln w="38100" cap="rnd">
            <a:solidFill>
              <a:srgbClr val="000000"/>
            </a:solidFill>
            <a:prstDash val="solid"/>
            <a:round/>
          </a:ln>
        </p:spPr>
      </p:sp>
      <p:sp>
        <p:nvSpPr>
          <p:cNvPr id="3" name="TextBox 3"/>
          <p:cNvSpPr txBox="1"/>
          <p:nvPr/>
        </p:nvSpPr>
        <p:spPr>
          <a:xfrm>
            <a:off x="12294620" y="619125"/>
            <a:ext cx="10958089" cy="819150"/>
          </a:xfrm>
          <a:prstGeom prst="rect">
            <a:avLst/>
          </a:prstGeom>
        </p:spPr>
        <p:txBody>
          <a:bodyPr lIns="0" tIns="0" rIns="0" bIns="0" rtlCol="0" anchor="t">
            <a:spAutoFit/>
          </a:bodyPr>
          <a:lstStyle/>
          <a:p>
            <a:pPr algn="just">
              <a:lnSpc>
                <a:spcPts val="3240"/>
              </a:lnSpc>
            </a:pPr>
            <a:r>
              <a:rPr lang="en-US" sz="2700">
                <a:solidFill>
                  <a:srgbClr val="FFFFFF"/>
                </a:solidFill>
                <a:latin typeface="TAN Headline"/>
              </a:rPr>
              <a:t>SEABORN :Heatmap</a:t>
            </a:r>
          </a:p>
          <a:p>
            <a:pPr algn="just">
              <a:lnSpc>
                <a:spcPts val="3240"/>
              </a:lnSpc>
            </a:pPr>
            <a:endParaRPr lang="en-US" sz="2700">
              <a:solidFill>
                <a:srgbClr val="FFFFFF"/>
              </a:solidFill>
              <a:latin typeface="TAN Headline"/>
            </a:endParaRPr>
          </a:p>
        </p:txBody>
      </p:sp>
      <p:sp>
        <p:nvSpPr>
          <p:cNvPr id="4" name="TextBox 4"/>
          <p:cNvSpPr txBox="1"/>
          <p:nvPr/>
        </p:nvSpPr>
        <p:spPr>
          <a:xfrm>
            <a:off x="812221" y="232277"/>
            <a:ext cx="8115300"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Main Libaries Used !</a:t>
            </a:r>
          </a:p>
        </p:txBody>
      </p:sp>
      <p:sp>
        <p:nvSpPr>
          <p:cNvPr id="5" name="TextBox 5"/>
          <p:cNvSpPr txBox="1"/>
          <p:nvPr/>
        </p:nvSpPr>
        <p:spPr>
          <a:xfrm>
            <a:off x="9873711" y="1381125"/>
            <a:ext cx="7385589" cy="994025"/>
          </a:xfrm>
          <a:prstGeom prst="rect">
            <a:avLst/>
          </a:prstGeom>
        </p:spPr>
        <p:txBody>
          <a:bodyPr lIns="0" tIns="0" rIns="0" bIns="0" rtlCol="0" anchor="t">
            <a:spAutoFit/>
          </a:bodyPr>
          <a:lstStyle/>
          <a:p>
            <a:pPr>
              <a:lnSpc>
                <a:spcPts val="4011"/>
              </a:lnSpc>
            </a:pPr>
            <a:r>
              <a:rPr lang="en-US" sz="2865">
                <a:solidFill>
                  <a:srgbClr val="FFFFFF"/>
                </a:solidFill>
                <a:latin typeface="Canva Sans"/>
              </a:rPr>
              <a:t> Function on the correlation matrix of the DataFrame df. </a:t>
            </a:r>
          </a:p>
        </p:txBody>
      </p:sp>
      <p:sp>
        <p:nvSpPr>
          <p:cNvPr id="6" name="TextBox 6"/>
          <p:cNvSpPr txBox="1"/>
          <p:nvPr/>
        </p:nvSpPr>
        <p:spPr>
          <a:xfrm>
            <a:off x="9766038" y="2774495"/>
            <a:ext cx="8007627" cy="6102444"/>
          </a:xfrm>
          <a:prstGeom prst="rect">
            <a:avLst/>
          </a:prstGeom>
        </p:spPr>
        <p:txBody>
          <a:bodyPr lIns="0" tIns="0" rIns="0" bIns="0" rtlCol="0" anchor="t">
            <a:spAutoFit/>
          </a:bodyPr>
          <a:lstStyle/>
          <a:p>
            <a:pPr marL="576208" lvl="1" indent="-288104">
              <a:lnSpc>
                <a:spcPts val="3736"/>
              </a:lnSpc>
              <a:buFont typeface="Arial"/>
              <a:buChar char="•"/>
            </a:pPr>
            <a:r>
              <a:rPr lang="en-US" sz="2668">
                <a:solidFill>
                  <a:srgbClr val="FFFFFF"/>
                </a:solidFill>
                <a:latin typeface="Canva Sans Bold"/>
              </a:rPr>
              <a:t> Visual Representation: D</a:t>
            </a:r>
            <a:r>
              <a:rPr lang="en-US" sz="2668">
                <a:solidFill>
                  <a:srgbClr val="FFFFFF"/>
                </a:solidFill>
                <a:latin typeface="Canva Sans"/>
              </a:rPr>
              <a:t>isplay how different variables in your data are related.</a:t>
            </a:r>
          </a:p>
          <a:p>
            <a:pPr marL="576208" lvl="1" indent="-288104">
              <a:lnSpc>
                <a:spcPts val="3736"/>
              </a:lnSpc>
              <a:buFont typeface="Arial"/>
              <a:buChar char="•"/>
            </a:pPr>
            <a:r>
              <a:rPr lang="en-US" sz="2668">
                <a:solidFill>
                  <a:srgbClr val="FFFFFF"/>
                </a:solidFill>
                <a:latin typeface="Canva Sans Bold"/>
              </a:rPr>
              <a:t>Color-Coded Relationships:</a:t>
            </a:r>
            <a:r>
              <a:rPr lang="en-US" sz="2668">
                <a:solidFill>
                  <a:srgbClr val="FFFFFF"/>
                </a:solidFill>
                <a:latin typeface="Canva Sans"/>
              </a:rPr>
              <a:t> By using colors, the heatmap makes it easier to identify which pairs of variables are positively correlated (closer to 1, usually represented by warmer colors like red) or negatively correlated (closer to -1, cooler colors like blue). A correlation near 0 suggests no strong relationship between the variables.</a:t>
            </a:r>
          </a:p>
          <a:p>
            <a:pPr marL="558004" lvl="1" indent="-279002">
              <a:lnSpc>
                <a:spcPts val="3618"/>
              </a:lnSpc>
              <a:buFont typeface="Arial"/>
              <a:buChar char="•"/>
            </a:pPr>
            <a:r>
              <a:rPr lang="en-US" sz="2584">
                <a:solidFill>
                  <a:srgbClr val="FFFFFF"/>
                </a:solidFill>
                <a:latin typeface="Canva Sans Bold"/>
              </a:rPr>
              <a:t>Quick Data Exploration  : F</a:t>
            </a:r>
            <a:r>
              <a:rPr lang="en-US" sz="2584">
                <a:solidFill>
                  <a:srgbClr val="FFFFFF"/>
                </a:solidFill>
                <a:latin typeface="Canva Sans"/>
              </a:rPr>
              <a:t>ast and intuitive way to spot patterns and connections among variables.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61154" y="1354386"/>
            <a:ext cx="8566366" cy="7903914"/>
          </a:xfrm>
          <a:custGeom>
            <a:avLst/>
            <a:gdLst/>
            <a:ahLst/>
            <a:cxnLst/>
            <a:rect l="l" t="t" r="r" b="b"/>
            <a:pathLst>
              <a:path w="8566366" h="7903914">
                <a:moveTo>
                  <a:pt x="0" y="0"/>
                </a:moveTo>
                <a:lnTo>
                  <a:pt x="8566367" y="0"/>
                </a:lnTo>
                <a:lnTo>
                  <a:pt x="8566367" y="7903914"/>
                </a:lnTo>
                <a:lnTo>
                  <a:pt x="0" y="7903914"/>
                </a:lnTo>
                <a:lnTo>
                  <a:pt x="0" y="0"/>
                </a:lnTo>
                <a:close/>
              </a:path>
            </a:pathLst>
          </a:custGeom>
          <a:blipFill>
            <a:blip r:embed="rId2"/>
            <a:stretch>
              <a:fillRect r="-14119"/>
            </a:stretch>
          </a:blipFill>
        </p:spPr>
      </p:sp>
      <p:sp>
        <p:nvSpPr>
          <p:cNvPr id="3" name="TextBox 3"/>
          <p:cNvSpPr txBox="1"/>
          <p:nvPr/>
        </p:nvSpPr>
        <p:spPr>
          <a:xfrm>
            <a:off x="12294620" y="619125"/>
            <a:ext cx="10958089" cy="819150"/>
          </a:xfrm>
          <a:prstGeom prst="rect">
            <a:avLst/>
          </a:prstGeom>
        </p:spPr>
        <p:txBody>
          <a:bodyPr lIns="0" tIns="0" rIns="0" bIns="0" rtlCol="0" anchor="t">
            <a:spAutoFit/>
          </a:bodyPr>
          <a:lstStyle/>
          <a:p>
            <a:pPr algn="just">
              <a:lnSpc>
                <a:spcPts val="3240"/>
              </a:lnSpc>
            </a:pPr>
            <a:r>
              <a:rPr lang="en-US" sz="2700">
                <a:solidFill>
                  <a:srgbClr val="FFFFFF"/>
                </a:solidFill>
                <a:latin typeface="TAN Headline"/>
              </a:rPr>
              <a:t>SEABORN : PairPlot</a:t>
            </a:r>
          </a:p>
          <a:p>
            <a:pPr algn="just">
              <a:lnSpc>
                <a:spcPts val="3240"/>
              </a:lnSpc>
            </a:pPr>
            <a:endParaRPr lang="en-US" sz="2700">
              <a:solidFill>
                <a:srgbClr val="FFFFFF"/>
              </a:solidFill>
              <a:latin typeface="TAN Headline"/>
            </a:endParaRPr>
          </a:p>
        </p:txBody>
      </p:sp>
      <p:sp>
        <p:nvSpPr>
          <p:cNvPr id="4" name="TextBox 4"/>
          <p:cNvSpPr txBox="1"/>
          <p:nvPr/>
        </p:nvSpPr>
        <p:spPr>
          <a:xfrm>
            <a:off x="812221" y="232277"/>
            <a:ext cx="8115300" cy="901700"/>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Poppins Bold"/>
              </a:rPr>
              <a:t>Main Libaries Used !</a:t>
            </a:r>
          </a:p>
        </p:txBody>
      </p:sp>
      <p:sp>
        <p:nvSpPr>
          <p:cNvPr id="5" name="TextBox 5"/>
          <p:cNvSpPr txBox="1"/>
          <p:nvPr/>
        </p:nvSpPr>
        <p:spPr>
          <a:xfrm>
            <a:off x="9873711" y="1381125"/>
            <a:ext cx="8414289" cy="1498850"/>
          </a:xfrm>
          <a:prstGeom prst="rect">
            <a:avLst/>
          </a:prstGeom>
        </p:spPr>
        <p:txBody>
          <a:bodyPr lIns="0" tIns="0" rIns="0" bIns="0" rtlCol="0" anchor="t">
            <a:spAutoFit/>
          </a:bodyPr>
          <a:lstStyle/>
          <a:p>
            <a:pPr>
              <a:lnSpc>
                <a:spcPts val="4011"/>
              </a:lnSpc>
            </a:pPr>
            <a:r>
              <a:rPr lang="en-US" sz="2865">
                <a:solidFill>
                  <a:srgbClr val="FFFFFF"/>
                </a:solidFill>
                <a:latin typeface="Canva Sans"/>
              </a:rPr>
              <a:t>Quick and comprehensive examination of relationships between multiple variables in your dataset, </a:t>
            </a:r>
          </a:p>
        </p:txBody>
      </p:sp>
      <p:sp>
        <p:nvSpPr>
          <p:cNvPr id="6" name="TextBox 6"/>
          <p:cNvSpPr txBox="1"/>
          <p:nvPr/>
        </p:nvSpPr>
        <p:spPr>
          <a:xfrm>
            <a:off x="9766038" y="3327352"/>
            <a:ext cx="7493262" cy="5701504"/>
          </a:xfrm>
          <a:prstGeom prst="rect">
            <a:avLst/>
          </a:prstGeom>
        </p:spPr>
        <p:txBody>
          <a:bodyPr lIns="0" tIns="0" rIns="0" bIns="0" rtlCol="0" anchor="t">
            <a:spAutoFit/>
          </a:bodyPr>
          <a:lstStyle/>
          <a:p>
            <a:pPr marL="599804" lvl="1" indent="-299902">
              <a:lnSpc>
                <a:spcPts val="3889"/>
              </a:lnSpc>
              <a:buFont typeface="Arial"/>
              <a:buChar char="•"/>
            </a:pPr>
            <a:r>
              <a:rPr lang="en-US" sz="2778">
                <a:solidFill>
                  <a:srgbClr val="FFFFFF"/>
                </a:solidFill>
                <a:latin typeface="Canva Sans Bold"/>
              </a:rPr>
              <a:t>Visualizing Relationships : </a:t>
            </a:r>
            <a:r>
              <a:rPr lang="en-US" sz="2778">
                <a:solidFill>
                  <a:srgbClr val="FFFFFF"/>
                </a:solidFill>
                <a:latin typeface="Canva Sans"/>
              </a:rPr>
              <a:t>Display connections between variables  (via scatterplots and histograms ).</a:t>
            </a:r>
          </a:p>
          <a:p>
            <a:pPr marL="579602" lvl="1" indent="-289801">
              <a:lnSpc>
                <a:spcPts val="3758"/>
              </a:lnSpc>
              <a:buFont typeface="Arial"/>
              <a:buChar char="•"/>
            </a:pPr>
            <a:r>
              <a:rPr lang="en-US" sz="2684">
                <a:solidFill>
                  <a:srgbClr val="FFFFFF"/>
                </a:solidFill>
                <a:latin typeface="Canva Sans Bold"/>
              </a:rPr>
              <a:t>Pattern Recognition : </a:t>
            </a:r>
            <a:r>
              <a:rPr lang="en-US" sz="2684">
                <a:solidFill>
                  <a:srgbClr val="FFFFFF"/>
                </a:solidFill>
                <a:latin typeface="Canva Sans"/>
              </a:rPr>
              <a:t>Identifies links or trends between variables, like pollutant correlations.</a:t>
            </a:r>
          </a:p>
          <a:p>
            <a:pPr marL="599804" lvl="1" indent="-299902">
              <a:lnSpc>
                <a:spcPts val="3889"/>
              </a:lnSpc>
              <a:buFont typeface="Arial"/>
              <a:buChar char="•"/>
            </a:pPr>
            <a:r>
              <a:rPr lang="en-US" sz="2778">
                <a:solidFill>
                  <a:srgbClr val="FFFFFF"/>
                </a:solidFill>
                <a:latin typeface="Canva Sans Bold"/>
              </a:rPr>
              <a:t>Initial Data Check : </a:t>
            </a:r>
            <a:r>
              <a:rPr lang="en-US" sz="2778">
                <a:solidFill>
                  <a:srgbClr val="FFFFFF"/>
                </a:solidFill>
                <a:latin typeface="Canva Sans"/>
              </a:rPr>
              <a:t>Helps understand relationships, outliers, and patterns early on.</a:t>
            </a:r>
          </a:p>
          <a:p>
            <a:pPr marL="562566" lvl="1" indent="-281283">
              <a:lnSpc>
                <a:spcPts val="3647"/>
              </a:lnSpc>
              <a:buFont typeface="Arial"/>
              <a:buChar char="•"/>
            </a:pPr>
            <a:r>
              <a:rPr lang="en-US" sz="2605">
                <a:solidFill>
                  <a:srgbClr val="FFFFFF"/>
                </a:solidFill>
                <a:latin typeface="Canva Sans Bold"/>
              </a:rPr>
              <a:t>Correlation Understanding : </a:t>
            </a:r>
            <a:r>
              <a:rPr lang="en-US" sz="2605">
                <a:solidFill>
                  <a:srgbClr val="FFFFFF"/>
                </a:solidFill>
                <a:latin typeface="Canva Sans"/>
              </a:rPr>
              <a:t>Shows if variables move together or not, guiding feature choices.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1324</Words>
  <Application>Microsoft Office PowerPoint</Application>
  <PresentationFormat>Custom</PresentationFormat>
  <Paragraphs>115</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Poppins</vt:lpstr>
      <vt:lpstr>TAN Headline</vt:lpstr>
      <vt:lpstr>Poppins Semi-Bold</vt:lpstr>
      <vt:lpstr>Canva Sans Bold</vt:lpstr>
      <vt:lpstr>Canva Sans</vt:lpstr>
      <vt:lpstr>Arial</vt:lpstr>
      <vt:lpstr>Big Stem</vt:lpstr>
      <vt:lpstr>Magz</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And White Modern Marketing Performance Analytics Presentation</dc:title>
  <cp:lastModifiedBy>Khushi Sihag</cp:lastModifiedBy>
  <cp:revision>2</cp:revision>
  <dcterms:created xsi:type="dcterms:W3CDTF">2006-08-16T00:00:00Z</dcterms:created>
  <dcterms:modified xsi:type="dcterms:W3CDTF">2023-12-11T15:48:04Z</dcterms:modified>
  <dc:identifier>DAF2IEZkIe0</dc:identifier>
</cp:coreProperties>
</file>